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7" r:id="rId1"/>
  </p:sldMasterIdLst>
  <p:notesMasterIdLst>
    <p:notesMasterId r:id="rId26"/>
  </p:notesMasterIdLst>
  <p:handoutMasterIdLst>
    <p:handoutMasterId r:id="rId27"/>
  </p:handoutMasterIdLst>
  <p:sldIdLst>
    <p:sldId id="256" r:id="rId2"/>
    <p:sldId id="285" r:id="rId3"/>
    <p:sldId id="284" r:id="rId4"/>
    <p:sldId id="279" r:id="rId5"/>
    <p:sldId id="282" r:id="rId6"/>
    <p:sldId id="286" r:id="rId7"/>
    <p:sldId id="276" r:id="rId8"/>
    <p:sldId id="278" r:id="rId9"/>
    <p:sldId id="277" r:id="rId10"/>
    <p:sldId id="263" r:id="rId11"/>
    <p:sldId id="281" r:id="rId12"/>
    <p:sldId id="269" r:id="rId13"/>
    <p:sldId id="257" r:id="rId14"/>
    <p:sldId id="258" r:id="rId15"/>
    <p:sldId id="265" r:id="rId16"/>
    <p:sldId id="273" r:id="rId17"/>
    <p:sldId id="260" r:id="rId18"/>
    <p:sldId id="261" r:id="rId19"/>
    <p:sldId id="274" r:id="rId20"/>
    <p:sldId id="271" r:id="rId21"/>
    <p:sldId id="262" r:id="rId22"/>
    <p:sldId id="267" r:id="rId23"/>
    <p:sldId id="275" r:id="rId24"/>
    <p:sldId id="283" r:id="rId25"/>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5F4B1B1-67B1-504D-85F4-E9D7565239B0}" type="datetimeFigureOut">
              <a:rPr lang="fr-FR" smtClean="0"/>
              <a:t>19/06/2018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1383DC-707E-CF4D-99E5-ADE40618E0C1}" type="slidenum">
              <a:rPr lang="fr-FR" smtClean="0"/>
              <a:t>‹N°›</a:t>
            </a:fld>
            <a:endParaRPr lang="fr-FR"/>
          </a:p>
        </p:txBody>
      </p:sp>
    </p:spTree>
    <p:extLst>
      <p:ext uri="{BB962C8B-B14F-4D97-AF65-F5344CB8AC3E}">
        <p14:creationId xmlns:p14="http://schemas.microsoft.com/office/powerpoint/2010/main" val="3656733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EDCF9A6-EEFE-3D40-AFB5-1078E4164BC2}" type="datetimeFigureOut">
              <a:rPr lang="fr-FR" smtClean="0"/>
              <a:t>19/06/2018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8F66D1A-53F7-9249-A778-80488A1B5640}" type="slidenum">
              <a:rPr lang="fr-FR" smtClean="0"/>
              <a:t>‹N°›</a:t>
            </a:fld>
            <a:endParaRPr lang="fr-FR"/>
          </a:p>
        </p:txBody>
      </p:sp>
    </p:spTree>
    <p:extLst>
      <p:ext uri="{BB962C8B-B14F-4D97-AF65-F5344CB8AC3E}">
        <p14:creationId xmlns:p14="http://schemas.microsoft.com/office/powerpoint/2010/main" val="40177021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smtClean="0"/>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D42EF62F-B103-4449-8C13-D15ED3E6E9F0}" type="datetime1">
              <a:rPr lang="fr-FR" smtClean="0"/>
              <a:t>19/06/2018</a:t>
            </a:fld>
            <a:endParaRPr lang="fr-FR"/>
          </a:p>
        </p:txBody>
      </p:sp>
      <p:sp>
        <p:nvSpPr>
          <p:cNvPr id="5" name="Footer Placeholder 4"/>
          <p:cNvSpPr>
            <a:spLocks noGrp="1"/>
          </p:cNvSpPr>
          <p:nvPr>
            <p:ph type="ftr" sz="quarter" idx="11"/>
          </p:nvPr>
        </p:nvSpPr>
        <p:spPr/>
        <p:txBody>
          <a:bodyPr/>
          <a:lstStyle/>
          <a:p>
            <a:r>
              <a:rPr lang="fr-FR" smtClean="0"/>
              <a:t>Nawale LAMRINI</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57834E03-B96E-9C44-861F-6C79AA876F3D}" type="datetime1">
              <a:rPr lang="fr-FR" smtClean="0"/>
              <a:t>19/06/2018</a:t>
            </a:fld>
            <a:endParaRPr lang="fr-FR"/>
          </a:p>
        </p:txBody>
      </p:sp>
      <p:sp>
        <p:nvSpPr>
          <p:cNvPr id="3" name="Footer Placeholder 2"/>
          <p:cNvSpPr>
            <a:spLocks noGrp="1"/>
          </p:cNvSpPr>
          <p:nvPr>
            <p:ph type="ftr" sz="quarter" idx="11"/>
          </p:nvPr>
        </p:nvSpPr>
        <p:spPr/>
        <p:txBody>
          <a:bodyPr/>
          <a:lstStyle/>
          <a:p>
            <a:r>
              <a:rPr lang="fr-FR" smtClean="0"/>
              <a:t>Nawale LAMRINI</a:t>
            </a:r>
            <a:endParaRPr lang="fr-FR"/>
          </a:p>
        </p:txBody>
      </p:sp>
      <p:sp>
        <p:nvSpPr>
          <p:cNvPr id="4" name="Slide Number Placeholder 3"/>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59897A29-5606-0145-8DC2-50AAAAEBCBBD}" type="datetime1">
              <a:rPr lang="fr-FR" smtClean="0"/>
              <a:t>19/06/2018</a:t>
            </a:fld>
            <a:endParaRPr lang="fr-FR"/>
          </a:p>
        </p:txBody>
      </p:sp>
      <p:sp>
        <p:nvSpPr>
          <p:cNvPr id="6" name="Footer Placeholder 5"/>
          <p:cNvSpPr>
            <a:spLocks noGrp="1"/>
          </p:cNvSpPr>
          <p:nvPr>
            <p:ph type="ftr" sz="quarter" idx="11"/>
          </p:nvPr>
        </p:nvSpPr>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fr-FR" smtClean="0"/>
              <a:t>Cliquez et modifiez le titre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86124" y="6288741"/>
            <a:ext cx="1887537" cy="365125"/>
          </a:xfrm>
        </p:spPr>
        <p:txBody>
          <a:bodyPr/>
          <a:lstStyle/>
          <a:p>
            <a:fld id="{740673C4-AECE-D74B-B4F0-D36FEC78F40C}" type="datetime1">
              <a:rPr lang="fr-FR" smtClean="0"/>
              <a:t>19/06/2018</a:t>
            </a:fld>
            <a:endParaRPr lang="fr-FR"/>
          </a:p>
        </p:txBody>
      </p:sp>
      <p:sp>
        <p:nvSpPr>
          <p:cNvPr id="6" name="Footer Placeholder 5"/>
          <p:cNvSpPr>
            <a:spLocks noGrp="1"/>
          </p:cNvSpPr>
          <p:nvPr>
            <p:ph type="ftr" sz="quarter" idx="11"/>
          </p:nvPr>
        </p:nvSpPr>
        <p:spPr>
          <a:xfrm>
            <a:off x="5867399" y="6288741"/>
            <a:ext cx="2675965" cy="365125"/>
          </a:xfrm>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fld id="{12A59D7C-AC4F-9D49-9001-B3F6558873DA}" type="slidenum">
              <a:rPr lang="fr-FR" smtClean="0"/>
              <a:t>‹N°›</a:t>
            </a:fld>
            <a:endParaRPr lang="fr-F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33570916-A060-9346-8DBB-BFF6E29B3F1D}" type="datetime1">
              <a:rPr lang="fr-FR" smtClean="0"/>
              <a:t>19/06/2018</a:t>
            </a:fld>
            <a:endParaRPr lang="fr-FR"/>
          </a:p>
        </p:txBody>
      </p:sp>
      <p:sp>
        <p:nvSpPr>
          <p:cNvPr id="6" name="Footer Placeholder 5"/>
          <p:cNvSpPr>
            <a:spLocks noGrp="1"/>
          </p:cNvSpPr>
          <p:nvPr>
            <p:ph type="ftr" sz="quarter" idx="11"/>
          </p:nvPr>
        </p:nvSpPr>
        <p:spPr>
          <a:xfrm>
            <a:off x="3325813" y="6288741"/>
            <a:ext cx="5217551" cy="365125"/>
          </a:xfrm>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C39CACAF-11A6-234C-9CC0-A2FB2A922C87}" type="datetime1">
              <a:rPr lang="fr-FR" smtClean="0"/>
              <a:t>19/06/2018</a:t>
            </a:fld>
            <a:endParaRPr lang="fr-FR"/>
          </a:p>
        </p:txBody>
      </p:sp>
      <p:sp>
        <p:nvSpPr>
          <p:cNvPr id="6" name="Footer Placeholder 5"/>
          <p:cNvSpPr>
            <a:spLocks noGrp="1"/>
          </p:cNvSpPr>
          <p:nvPr>
            <p:ph type="ftr" sz="quarter" idx="11"/>
          </p:nvPr>
        </p:nvSpPr>
        <p:spPr>
          <a:xfrm>
            <a:off x="3325813" y="6288741"/>
            <a:ext cx="5217551" cy="365125"/>
          </a:xfrm>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68AA9A0-5AF1-A847-9C12-E4526F0BBDC4}" type="datetime1">
              <a:rPr lang="fr-FR" smtClean="0"/>
              <a:t>19/06/2018</a:t>
            </a:fld>
            <a:endParaRPr lang="fr-FR"/>
          </a:p>
        </p:txBody>
      </p:sp>
      <p:sp>
        <p:nvSpPr>
          <p:cNvPr id="5" name="Footer Placeholder 4"/>
          <p:cNvSpPr>
            <a:spLocks noGrp="1"/>
          </p:cNvSpPr>
          <p:nvPr>
            <p:ph type="ftr" sz="quarter" idx="11"/>
          </p:nvPr>
        </p:nvSpPr>
        <p:spPr/>
        <p:txBody>
          <a:bodyPr/>
          <a:lstStyle/>
          <a:p>
            <a:r>
              <a:rPr lang="fr-FR" smtClean="0"/>
              <a:t>Nawale LAMRINI</a:t>
            </a:r>
            <a:endParaRPr lang="fr-FR"/>
          </a:p>
        </p:txBody>
      </p:sp>
      <p:sp>
        <p:nvSpPr>
          <p:cNvPr id="6" name="Slide Number Placeholder 5"/>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FE905A8-2342-D542-B067-27306C6CE228}" type="datetime1">
              <a:rPr lang="fr-FR" smtClean="0"/>
              <a:t>19/06/2018</a:t>
            </a:fld>
            <a:endParaRPr lang="fr-FR"/>
          </a:p>
        </p:txBody>
      </p:sp>
      <p:sp>
        <p:nvSpPr>
          <p:cNvPr id="5" name="Footer Placeholder 4"/>
          <p:cNvSpPr>
            <a:spLocks noGrp="1"/>
          </p:cNvSpPr>
          <p:nvPr>
            <p:ph type="ftr" sz="quarter" idx="11"/>
          </p:nvPr>
        </p:nvSpPr>
        <p:spPr/>
        <p:txBody>
          <a:bodyPr/>
          <a:lstStyle/>
          <a:p>
            <a:r>
              <a:rPr lang="fr-FR" smtClean="0"/>
              <a:t>Nawale LAMRINI</a:t>
            </a:r>
            <a:endParaRPr lang="fr-FR"/>
          </a:p>
        </p:txBody>
      </p:sp>
      <p:sp>
        <p:nvSpPr>
          <p:cNvPr id="6" name="Slide Number Placeholder 5"/>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41BEB82F-A4A1-2B49-87F2-138BE623DA27}" type="datetime1">
              <a:rPr lang="fr-FR" smtClean="0"/>
              <a:t>19/06/2018</a:t>
            </a:fld>
            <a:endParaRPr lang="fr-FR"/>
          </a:p>
        </p:txBody>
      </p:sp>
      <p:sp>
        <p:nvSpPr>
          <p:cNvPr id="5" name="Footer Placeholder 4"/>
          <p:cNvSpPr>
            <a:spLocks noGrp="1"/>
          </p:cNvSpPr>
          <p:nvPr>
            <p:ph type="ftr" sz="quarter" idx="11"/>
          </p:nvPr>
        </p:nvSpPr>
        <p:spPr/>
        <p:txBody>
          <a:bodyPr/>
          <a:lstStyle/>
          <a:p>
            <a:r>
              <a:rPr lang="fr-FR" smtClean="0"/>
              <a:t>Nawale LAMRINI</a:t>
            </a:r>
            <a:endParaRPr lang="fr-FR"/>
          </a:p>
        </p:txBody>
      </p:sp>
      <p:sp>
        <p:nvSpPr>
          <p:cNvPr id="6" name="Slide Number Placeholder 5"/>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fr-FR" smtClean="0"/>
              <a:t>Cliquez et modifiez le titre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92F2C6B-1743-EA48-8282-B7A3085AFC90}" type="datetime1">
              <a:rPr lang="fr-FR" smtClean="0"/>
              <a:t>19/06/2018</a:t>
            </a:fld>
            <a:endParaRPr lang="fr-FR"/>
          </a:p>
        </p:txBody>
      </p:sp>
      <p:sp>
        <p:nvSpPr>
          <p:cNvPr id="5" name="Footer Placeholder 4"/>
          <p:cNvSpPr>
            <a:spLocks noGrp="1"/>
          </p:cNvSpPr>
          <p:nvPr>
            <p:ph type="ftr" sz="quarter" idx="11"/>
          </p:nvPr>
        </p:nvSpPr>
        <p:spPr/>
        <p:txBody>
          <a:bodyPr/>
          <a:lstStyle/>
          <a:p>
            <a:r>
              <a:rPr lang="fr-FR" smtClean="0"/>
              <a:t>Nawale LAMRINI</a:t>
            </a:r>
            <a:endParaRPr lang="fr-FR"/>
          </a:p>
        </p:txBody>
      </p:sp>
      <p:sp>
        <p:nvSpPr>
          <p:cNvPr id="6" name="Slide Number Placeholder 5"/>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FCA299D9-0777-DD4F-97C8-E75C52B87F7B}" type="datetime1">
              <a:rPr lang="fr-FR" smtClean="0"/>
              <a:t>19/06/2018</a:t>
            </a:fld>
            <a:endParaRPr lang="fr-FR"/>
          </a:p>
        </p:txBody>
      </p:sp>
      <p:sp>
        <p:nvSpPr>
          <p:cNvPr id="6" name="Footer Placeholder 5"/>
          <p:cNvSpPr>
            <a:spLocks noGrp="1"/>
          </p:cNvSpPr>
          <p:nvPr>
            <p:ph type="ftr" sz="quarter" idx="11"/>
          </p:nvPr>
        </p:nvSpPr>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2C39585D-608A-2A45-A4F4-463315901CC1}" type="datetime1">
              <a:rPr lang="fr-FR" smtClean="0"/>
              <a:t>19/06/2018</a:t>
            </a:fld>
            <a:endParaRPr lang="fr-FR"/>
          </a:p>
        </p:txBody>
      </p:sp>
      <p:sp>
        <p:nvSpPr>
          <p:cNvPr id="8" name="Footer Placeholder 7"/>
          <p:cNvSpPr>
            <a:spLocks noGrp="1"/>
          </p:cNvSpPr>
          <p:nvPr>
            <p:ph type="ftr" sz="quarter" idx="11"/>
          </p:nvPr>
        </p:nvSpPr>
        <p:spPr/>
        <p:txBody>
          <a:bodyPr/>
          <a:lstStyle/>
          <a:p>
            <a:r>
              <a:rPr lang="fr-FR" smtClean="0"/>
              <a:t>Nawale LAMRINI</a:t>
            </a:r>
            <a:endParaRPr lang="fr-FR"/>
          </a:p>
        </p:txBody>
      </p:sp>
      <p:sp>
        <p:nvSpPr>
          <p:cNvPr id="9" name="Slide Number Placeholder 8"/>
          <p:cNvSpPr>
            <a:spLocks noGrp="1"/>
          </p:cNvSpPr>
          <p:nvPr>
            <p:ph type="sldNum" sz="quarter" idx="12"/>
          </p:nvPr>
        </p:nvSpPr>
        <p:spPr/>
        <p:txBody>
          <a:bodyPr/>
          <a:lstStyle/>
          <a:p>
            <a:fld id="{12A59D7C-AC4F-9D49-9001-B3F6558873DA}" type="slidenum">
              <a:rPr lang="fr-FR" smtClean="0"/>
              <a:t>‹N°›</a:t>
            </a:fld>
            <a:endParaRPr lang="fr-F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83554C2D-5E85-9044-B6ED-837F382D3B36}" type="datetime1">
              <a:rPr lang="fr-FR" smtClean="0"/>
              <a:t>19/06/2018</a:t>
            </a:fld>
            <a:endParaRPr lang="fr-FR"/>
          </a:p>
        </p:txBody>
      </p:sp>
      <p:sp>
        <p:nvSpPr>
          <p:cNvPr id="6" name="Footer Placeholder 5"/>
          <p:cNvSpPr>
            <a:spLocks noGrp="1"/>
          </p:cNvSpPr>
          <p:nvPr>
            <p:ph type="ftr" sz="quarter" idx="11"/>
          </p:nvPr>
        </p:nvSpPr>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fld id="{12A59D7C-AC4F-9D49-9001-B3F6558873DA}" type="slidenum">
              <a:rPr lang="fr-FR" smtClean="0"/>
              <a:t>‹N°›</a:t>
            </a:fld>
            <a:endParaRPr lang="fr-F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1908199F-D103-EF44-BD8A-80088B49AFAF}" type="datetime1">
              <a:rPr lang="fr-FR" smtClean="0"/>
              <a:t>19/06/2018</a:t>
            </a:fld>
            <a:endParaRPr lang="fr-FR"/>
          </a:p>
        </p:txBody>
      </p:sp>
      <p:sp>
        <p:nvSpPr>
          <p:cNvPr id="6" name="Footer Placeholder 5"/>
          <p:cNvSpPr>
            <a:spLocks noGrp="1"/>
          </p:cNvSpPr>
          <p:nvPr>
            <p:ph type="ftr" sz="quarter" idx="11"/>
          </p:nvPr>
        </p:nvSpPr>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fld id="{12A59D7C-AC4F-9D49-9001-B3F6558873DA}" type="slidenum">
              <a:rPr lang="fr-FR" smtClean="0"/>
              <a:t>‹N°›</a:t>
            </a:fld>
            <a:endParaRPr lang="fr-F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81831C12-756A-8A45-A0DD-32C111BFBB7D}" type="datetime1">
              <a:rPr lang="fr-FR" smtClean="0"/>
              <a:t>19/06/2018</a:t>
            </a:fld>
            <a:endParaRPr lang="fr-FR"/>
          </a:p>
        </p:txBody>
      </p:sp>
      <p:sp>
        <p:nvSpPr>
          <p:cNvPr id="6" name="Footer Placeholder 5"/>
          <p:cNvSpPr>
            <a:spLocks noGrp="1"/>
          </p:cNvSpPr>
          <p:nvPr>
            <p:ph type="ftr" sz="quarter" idx="11"/>
          </p:nvPr>
        </p:nvSpPr>
        <p:spPr/>
        <p:txBody>
          <a:bodyPr/>
          <a:lstStyle/>
          <a:p>
            <a:r>
              <a:rPr lang="fr-FR" smtClean="0"/>
              <a:t>Nawale LAMRINI</a:t>
            </a:r>
            <a:endParaRPr lang="fr-FR"/>
          </a:p>
        </p:txBody>
      </p:sp>
      <p:sp>
        <p:nvSpPr>
          <p:cNvPr id="7" name="Slide Number Placeholder 6"/>
          <p:cNvSpPr>
            <a:spLocks noGrp="1"/>
          </p:cNvSpPr>
          <p:nvPr>
            <p:ph type="sldNum" sz="quarter" idx="12"/>
          </p:nvPr>
        </p:nvSpPr>
        <p:spPr/>
        <p:txBody>
          <a:bodyPr/>
          <a:lstStyle/>
          <a:p>
            <a:fld id="{12A59D7C-AC4F-9D49-9001-B3F6558873DA}" type="slidenum">
              <a:rPr lang="fr-FR" smtClean="0"/>
              <a:t>‹N°›</a:t>
            </a:fld>
            <a:endParaRPr lang="fr-F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2A71442E-A2B6-DE47-9DED-F0362F330552}" type="datetime1">
              <a:rPr lang="fr-FR" smtClean="0"/>
              <a:t>19/06/2018</a:t>
            </a:fld>
            <a:endParaRPr lang="fr-FR"/>
          </a:p>
        </p:txBody>
      </p:sp>
      <p:sp>
        <p:nvSpPr>
          <p:cNvPr id="4" name="Footer Placeholder 3"/>
          <p:cNvSpPr>
            <a:spLocks noGrp="1"/>
          </p:cNvSpPr>
          <p:nvPr>
            <p:ph type="ftr" sz="quarter" idx="11"/>
          </p:nvPr>
        </p:nvSpPr>
        <p:spPr/>
        <p:txBody>
          <a:bodyPr/>
          <a:lstStyle/>
          <a:p>
            <a:r>
              <a:rPr lang="fr-FR" smtClean="0"/>
              <a:t>Nawale LAMRINI</a:t>
            </a:r>
            <a:endParaRPr lang="fr-FR"/>
          </a:p>
        </p:txBody>
      </p:sp>
      <p:sp>
        <p:nvSpPr>
          <p:cNvPr id="5" name="Slide Number Placeholder 4"/>
          <p:cNvSpPr>
            <a:spLocks noGrp="1"/>
          </p:cNvSpPr>
          <p:nvPr>
            <p:ph type="sldNum" sz="quarter" idx="12"/>
          </p:nvPr>
        </p:nvSpPr>
        <p:spPr/>
        <p:txBody>
          <a:bodyPr/>
          <a:lstStyle/>
          <a:p>
            <a:fld id="{12A59D7C-AC4F-9D49-9001-B3F6558873D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0FED8627-8515-2C4D-AA4C-5353AADDEBCC}" type="datetime1">
              <a:rPr lang="fr-FR" smtClean="0"/>
              <a:t>19/06/2018</a:t>
            </a:fld>
            <a:endParaRPr lang="fr-F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fr-FR" smtClean="0"/>
              <a:t>Nawale LAMRINI</a:t>
            </a:r>
            <a:endParaRPr lang="fr-F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12A59D7C-AC4F-9D49-9001-B3F6558873DA}"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hf sldNum="0" hd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ada.fr" TargetMode="External"/><Relationship Id="rId2" Type="http://schemas.openxmlformats.org/officeDocument/2006/relationships/hyperlink" Target="http://viadialog.com/fr/blog-et-actualites/" TargetMode="External"/><Relationship Id="rId1" Type="http://schemas.openxmlformats.org/officeDocument/2006/relationships/slideLayout" Target="../slideLayouts/slideLayout2.xml"/><Relationship Id="rId6" Type="http://schemas.openxmlformats.org/officeDocument/2006/relationships/hyperlink" Target="https://fr.mailjet.com/rgpd/changements-majeurs/" TargetMode="External"/><Relationship Id="rId5" Type="http://schemas.openxmlformats.org/officeDocument/2006/relationships/hyperlink" Target="http://www.amue.fr" TargetMode="External"/><Relationship Id="rId4" Type="http://schemas.openxmlformats.org/officeDocument/2006/relationships/hyperlink" Target="https://www.cnil.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4856" y="651205"/>
            <a:ext cx="6762749" cy="2546030"/>
          </a:xfrm>
        </p:spPr>
        <p:txBody>
          <a:bodyPr/>
          <a:lstStyle/>
          <a:p>
            <a:r>
              <a:rPr lang="fr-FR" sz="8000" dirty="0" smtClean="0"/>
              <a:t>RGPD</a:t>
            </a:r>
            <a:endParaRPr lang="fr-FR" sz="8000" dirty="0"/>
          </a:p>
        </p:txBody>
      </p:sp>
      <p:sp>
        <p:nvSpPr>
          <p:cNvPr id="3" name="Sous-titre 2"/>
          <p:cNvSpPr>
            <a:spLocks noGrp="1"/>
          </p:cNvSpPr>
          <p:nvPr>
            <p:ph type="subTitle" idx="1"/>
          </p:nvPr>
        </p:nvSpPr>
        <p:spPr/>
        <p:txBody>
          <a:bodyPr/>
          <a:lstStyle/>
          <a:p>
            <a:r>
              <a:rPr lang="fr-FR" dirty="0" smtClean="0"/>
              <a:t>    LES ENJEUX</a:t>
            </a:r>
            <a:endParaRPr lang="fr-FR" dirty="0"/>
          </a:p>
        </p:txBody>
      </p:sp>
      <p:sp>
        <p:nvSpPr>
          <p:cNvPr id="4" name="Espace réservé du pied de page 3"/>
          <p:cNvSpPr>
            <a:spLocks noGrp="1"/>
          </p:cNvSpPr>
          <p:nvPr>
            <p:ph type="ftr" sz="quarter" idx="11"/>
          </p:nvPr>
        </p:nvSpPr>
        <p:spPr/>
        <p:txBody>
          <a:bodyPr/>
          <a:lstStyle/>
          <a:p>
            <a:r>
              <a:rPr lang="fr-FR" dirty="0" err="1" smtClean="0">
                <a:solidFill>
                  <a:schemeClr val="tx1"/>
                </a:solidFill>
              </a:rPr>
              <a:t>Nawale</a:t>
            </a:r>
            <a:r>
              <a:rPr lang="fr-FR" dirty="0" smtClean="0">
                <a:solidFill>
                  <a:schemeClr val="tx1"/>
                </a:solidFill>
              </a:rPr>
              <a:t> LAMRINI</a:t>
            </a:r>
            <a:endParaRPr lang="fr-FR" dirty="0">
              <a:solidFill>
                <a:schemeClr val="tx1"/>
              </a:solidFill>
            </a:endParaRPr>
          </a:p>
        </p:txBody>
      </p:sp>
    </p:spTree>
    <p:extLst>
      <p:ext uri="{BB962C8B-B14F-4D97-AF65-F5344CB8AC3E}">
        <p14:creationId xmlns:p14="http://schemas.microsoft.com/office/powerpoint/2010/main" val="238259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000000"/>
                </a:solidFill>
              </a:rPr>
              <a:t>L’ essentiel du Règlement</a:t>
            </a:r>
            <a:endParaRPr lang="fr-FR" dirty="0">
              <a:solidFill>
                <a:srgbClr val="000000"/>
              </a:solidFill>
            </a:endParaRPr>
          </a:p>
        </p:txBody>
      </p:sp>
      <p:sp>
        <p:nvSpPr>
          <p:cNvPr id="3" name="Espace réservé du contenu 2"/>
          <p:cNvSpPr>
            <a:spLocks noGrp="1"/>
          </p:cNvSpPr>
          <p:nvPr>
            <p:ph idx="1"/>
          </p:nvPr>
        </p:nvSpPr>
        <p:spPr/>
        <p:txBody>
          <a:bodyPr>
            <a:normAutofit fontScale="92500" lnSpcReduction="10000"/>
          </a:bodyPr>
          <a:lstStyle/>
          <a:p>
            <a:pPr marL="285750" indent="-285750">
              <a:spcAft>
                <a:spcPts val="600"/>
              </a:spcAft>
              <a:buFont typeface="Wingdings" panose="05000000000000000000" pitchFamily="2" charset="2"/>
              <a:buChar char="ü"/>
            </a:pPr>
            <a:r>
              <a:rPr lang="fr-FR" sz="2600" dirty="0"/>
              <a:t>Lignes directrices adoptées </a:t>
            </a:r>
            <a:r>
              <a:rPr lang="fr-FR" sz="2600" b="1" dirty="0"/>
              <a:t>le 5 avril 2017 </a:t>
            </a:r>
            <a:r>
              <a:rPr lang="fr-FR" sz="2600" dirty="0"/>
              <a:t>par le groupe des </a:t>
            </a:r>
            <a:br>
              <a:rPr lang="fr-FR" sz="2600" dirty="0"/>
            </a:br>
            <a:r>
              <a:rPr lang="fr-FR" sz="2600" dirty="0"/>
              <a:t>« CNIL » européennes (G29)</a:t>
            </a:r>
          </a:p>
          <a:p>
            <a:pPr marL="285750" indent="-285750">
              <a:spcAft>
                <a:spcPts val="600"/>
              </a:spcAft>
              <a:buFont typeface="Wingdings" panose="05000000000000000000" pitchFamily="2" charset="2"/>
              <a:buChar char="ü"/>
            </a:pPr>
            <a:r>
              <a:rPr lang="fr-FR" sz="2600" b="1" dirty="0"/>
              <a:t>Règlement (UE) 2016/679 </a:t>
            </a:r>
            <a:r>
              <a:rPr lang="fr-FR" sz="2600" dirty="0"/>
              <a:t>du Parlement européen et du Conseil du </a:t>
            </a:r>
            <a:r>
              <a:rPr lang="fr-FR" sz="2600" b="1" dirty="0"/>
              <a:t>27 avril 2016</a:t>
            </a:r>
          </a:p>
          <a:p>
            <a:pPr marL="285750" indent="-285750">
              <a:spcAft>
                <a:spcPts val="600"/>
              </a:spcAft>
              <a:buFont typeface="Wingdings" panose="05000000000000000000" pitchFamily="2" charset="2"/>
              <a:buChar char="ü"/>
            </a:pPr>
            <a:r>
              <a:rPr lang="fr-FR" sz="2600" b="1" dirty="0"/>
              <a:t>Nouveau cadre juridique </a:t>
            </a:r>
            <a:r>
              <a:rPr lang="fr-FR" sz="2600" dirty="0"/>
              <a:t>applicable en </a:t>
            </a:r>
            <a:r>
              <a:rPr lang="fr-FR" sz="2600" b="1" u="sng" dirty="0"/>
              <a:t>mai 2018 </a:t>
            </a:r>
            <a:r>
              <a:rPr lang="fr-FR" sz="2600" dirty="0"/>
              <a:t>dans toute </a:t>
            </a:r>
            <a:r>
              <a:rPr lang="fr-FR" sz="2600" b="1" dirty="0"/>
              <a:t>l’Europe</a:t>
            </a:r>
          </a:p>
          <a:p>
            <a:pPr marL="285750" indent="-285750">
              <a:spcAft>
                <a:spcPts val="600"/>
              </a:spcAft>
              <a:buFont typeface="Wingdings" panose="05000000000000000000" pitchFamily="2" charset="2"/>
              <a:buChar char="ü"/>
            </a:pPr>
            <a:r>
              <a:rPr lang="fr-FR" sz="2600" b="1" dirty="0"/>
              <a:t>Le délégué à la protection des données </a:t>
            </a:r>
            <a:r>
              <a:rPr lang="fr-FR" sz="2600" dirty="0"/>
              <a:t>est au cœur du nouveau règlement européen</a:t>
            </a:r>
          </a:p>
          <a:p>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4041589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455589"/>
            <a:ext cx="7583487" cy="1107047"/>
          </a:xfrm>
        </p:spPr>
        <p:txBody>
          <a:bodyPr/>
          <a:lstStyle/>
          <a:p>
            <a:r>
              <a:rPr lang="fr-FR" b="1" dirty="0" smtClean="0"/>
              <a:t/>
            </a:r>
            <a:br>
              <a:rPr lang="fr-FR" b="1" dirty="0" smtClean="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b="1" dirty="0" smtClean="0">
                <a:solidFill>
                  <a:srgbClr val="000000"/>
                </a:solidFill>
              </a:rPr>
              <a:t>Une application extraterritoriale</a:t>
            </a:r>
            <a:endParaRPr lang="fr-FR" dirty="0">
              <a:solidFill>
                <a:srgbClr val="00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Le </a:t>
            </a:r>
            <a:r>
              <a:rPr lang="fr-FR" dirty="0"/>
              <a:t>RGPD s’appliquera à votre entreprise si vous traitez les données de citoyens européens, quelque soit le pays où votre société est basée.</a:t>
            </a:r>
          </a:p>
          <a:p>
            <a:r>
              <a:rPr lang="fr-FR" dirty="0"/>
              <a:t>L’obligation de mettre en place de mesures préventives de protection des </a:t>
            </a:r>
            <a:r>
              <a:rPr lang="fr-FR" dirty="0" smtClean="0"/>
              <a:t>données.</a:t>
            </a:r>
            <a:endParaRPr lang="fr-FR" dirty="0"/>
          </a:p>
          <a:p>
            <a:r>
              <a:rPr lang="fr-FR" dirty="0"/>
              <a:t>S’il n’est plus obligatoire d’informer les autorités compétentes dans le traitement des données personnelles, il est désormais impératif de mettre en œuvre toutes les mesures techniques et organisationnelles nécessaires afin de prévenir tout risque. Cela concernera entre autres les contrats, la politique de confidentialité, la gestion des risques, la conservation des données…etc.</a:t>
            </a: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71693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069539"/>
            <a:ext cx="7924800" cy="4645461"/>
          </a:xfrm>
        </p:spPr>
        <p:txBody>
          <a:bodyPr/>
          <a:lstStyle/>
          <a:p>
            <a:pPr marL="0" indent="0" algn="ctr">
              <a:spcAft>
                <a:spcPts val="600"/>
              </a:spcAft>
              <a:buNone/>
            </a:pPr>
            <a:r>
              <a:rPr lang="fr-FR" sz="3200" dirty="0" smtClean="0">
                <a:solidFill>
                  <a:srgbClr val="000000"/>
                </a:solidFill>
              </a:rPr>
              <a:t>Différence entre les deux textes :</a:t>
            </a:r>
          </a:p>
          <a:p>
            <a:pPr marL="285750" indent="-285750">
              <a:spcAft>
                <a:spcPts val="600"/>
              </a:spcAft>
              <a:buFont typeface="Wingdings" panose="05000000000000000000" pitchFamily="2" charset="2"/>
              <a:buChar char="ü"/>
            </a:pPr>
            <a:endParaRPr lang="fr-FR" sz="3200" dirty="0"/>
          </a:p>
          <a:p>
            <a:pPr marL="285750" indent="-285750">
              <a:spcAft>
                <a:spcPts val="600"/>
              </a:spcAft>
              <a:buFont typeface="Wingdings" panose="05000000000000000000" pitchFamily="2" charset="2"/>
              <a:buChar char="ü"/>
            </a:pPr>
            <a:r>
              <a:rPr lang="fr-FR" sz="2000" dirty="0" smtClean="0"/>
              <a:t>la </a:t>
            </a:r>
            <a:r>
              <a:rPr lang="fr-FR" sz="2000" b="1" dirty="0"/>
              <a:t>directive de 1995 </a:t>
            </a:r>
            <a:r>
              <a:rPr lang="fr-FR" sz="2000" dirty="0"/>
              <a:t>reposait sur la notion de « </a:t>
            </a:r>
            <a:r>
              <a:rPr lang="fr-FR" sz="2000" b="1" dirty="0"/>
              <a:t>formalités préalables </a:t>
            </a:r>
            <a:r>
              <a:rPr lang="fr-FR" sz="2000" dirty="0"/>
              <a:t>» (déclaration, autorisations)</a:t>
            </a:r>
          </a:p>
          <a:p>
            <a:pPr marL="285750" indent="-285750">
              <a:spcAft>
                <a:spcPts val="600"/>
              </a:spcAft>
              <a:buFont typeface="Wingdings" panose="05000000000000000000" pitchFamily="2" charset="2"/>
              <a:buChar char="ü"/>
            </a:pPr>
            <a:r>
              <a:rPr lang="fr-FR" sz="2000" b="1" dirty="0"/>
              <a:t>le RGPD</a:t>
            </a:r>
            <a:r>
              <a:rPr lang="fr-FR" sz="2000" dirty="0"/>
              <a:t> repose sur une </a:t>
            </a:r>
            <a:r>
              <a:rPr lang="fr-FR" sz="2000" b="1" dirty="0"/>
              <a:t>logique de conformité </a:t>
            </a:r>
            <a:r>
              <a:rPr lang="fr-FR" sz="2000" dirty="0"/>
              <a:t>(</a:t>
            </a:r>
            <a:r>
              <a:rPr lang="fr-FR" sz="2000" dirty="0" err="1"/>
              <a:t>accountability</a:t>
            </a:r>
            <a:r>
              <a:rPr lang="fr-FR" sz="2000" dirty="0"/>
              <a:t>) dont les </a:t>
            </a:r>
            <a:r>
              <a:rPr lang="fr-FR" sz="2000" b="1" dirty="0"/>
              <a:t>acteurs sont responsables</a:t>
            </a:r>
            <a:r>
              <a:rPr lang="fr-FR" sz="2000" dirty="0"/>
              <a:t>, sous le contrôle et avec l’accompagnement du régulateur </a:t>
            </a:r>
          </a:p>
          <a:p>
            <a:endParaRPr lang="fr-FR" dirty="0"/>
          </a:p>
        </p:txBody>
      </p:sp>
      <p:sp>
        <p:nvSpPr>
          <p:cNvPr id="2" name="Espace réservé du pied de page 1"/>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411082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2432" y="660514"/>
            <a:ext cx="8573970" cy="5425977"/>
          </a:xfrm>
        </p:spPr>
        <p:txBody>
          <a:bodyPr>
            <a:normAutofit fontScale="62500" lnSpcReduction="20000"/>
          </a:bodyPr>
          <a:lstStyle/>
          <a:p>
            <a:pPr marL="0" indent="0" algn="ctr">
              <a:buNone/>
            </a:pPr>
            <a:r>
              <a:rPr lang="fr-FR" sz="4600" dirty="0">
                <a:solidFill>
                  <a:schemeClr val="tx1"/>
                </a:solidFill>
              </a:rPr>
              <a:t>Qu’est-ce qu’une donnée personnelle ?</a:t>
            </a:r>
          </a:p>
          <a:p>
            <a:pPr marL="0" indent="0">
              <a:buNone/>
            </a:pPr>
            <a:r>
              <a:rPr lang="fr-FR" b="1" i="1" baseline="-25000" dirty="0">
                <a:solidFill>
                  <a:schemeClr val="tx1"/>
                </a:solidFill>
              </a:rPr>
              <a:t>( Cette notion est très large ) </a:t>
            </a:r>
            <a:endParaRPr lang="fr-FR" dirty="0"/>
          </a:p>
          <a:p>
            <a:r>
              <a:rPr lang="fr-FR" dirty="0" smtClean="0"/>
              <a:t>Une </a:t>
            </a:r>
            <a:r>
              <a:rPr lang="fr-FR" dirty="0"/>
              <a:t>« donnée personnelle » est « toute information se rapportant à une personne physique identifiée ou identifiable ».</a:t>
            </a:r>
          </a:p>
          <a:p>
            <a:r>
              <a:rPr lang="fr-FR" u="sng" dirty="0"/>
              <a:t>Une personne peut être identifiée :</a:t>
            </a:r>
          </a:p>
          <a:p>
            <a:pPr lvl="0">
              <a:buFont typeface="Wingdings" charset="2"/>
              <a:buChar char="Ø"/>
            </a:pPr>
            <a:r>
              <a:rPr lang="fr-FR" b="1" dirty="0"/>
              <a:t>directement</a:t>
            </a:r>
            <a:r>
              <a:rPr lang="fr-FR" b="1" dirty="0">
                <a:solidFill>
                  <a:schemeClr val="accent5"/>
                </a:solidFill>
              </a:rPr>
              <a:t> </a:t>
            </a:r>
            <a:r>
              <a:rPr lang="fr-FR" dirty="0">
                <a:solidFill>
                  <a:schemeClr val="accent5"/>
                </a:solidFill>
              </a:rPr>
              <a:t>(exemple : nom, prénom)</a:t>
            </a:r>
          </a:p>
          <a:p>
            <a:pPr lvl="0">
              <a:buFont typeface="Wingdings" charset="2"/>
              <a:buChar char="Ø"/>
            </a:pPr>
            <a:r>
              <a:rPr lang="fr-FR" b="1" dirty="0"/>
              <a:t>ou indirectement </a:t>
            </a:r>
            <a:r>
              <a:rPr lang="fr-FR" dirty="0"/>
              <a:t>(exemple : par un identifiant (n° client), un numéro (de téléphone), une donnée biométrique, plusieurs éléments spécifiques propres à son identité physique, physiologique, génétique, psychique, économique, culturelle ou sociale, mais aussi la voix ou l’image).</a:t>
            </a:r>
          </a:p>
          <a:p>
            <a:r>
              <a:rPr lang="fr-FR" u="sng" dirty="0"/>
              <a:t>L’identification d’une personne physique peut être </a:t>
            </a:r>
            <a:r>
              <a:rPr lang="fr-FR" u="sng" dirty="0" smtClean="0"/>
              <a:t>réalisée</a:t>
            </a:r>
            <a:r>
              <a:rPr lang="fr-FR" u="sng" dirty="0"/>
              <a:t> </a:t>
            </a:r>
            <a:r>
              <a:rPr lang="fr-FR" u="sng" dirty="0" smtClean="0"/>
              <a:t>:</a:t>
            </a:r>
            <a:endParaRPr lang="fr-FR" u="sng" dirty="0"/>
          </a:p>
          <a:p>
            <a:pPr lvl="0">
              <a:buFont typeface="Wingdings" charset="2"/>
              <a:buChar char="Ø"/>
            </a:pPr>
            <a:r>
              <a:rPr lang="fr-FR" b="1" dirty="0"/>
              <a:t>à partir d’une seule donnée</a:t>
            </a:r>
            <a:r>
              <a:rPr lang="fr-FR" dirty="0"/>
              <a:t> </a:t>
            </a:r>
            <a:r>
              <a:rPr lang="fr-FR" dirty="0">
                <a:solidFill>
                  <a:srgbClr val="9C0001"/>
                </a:solidFill>
              </a:rPr>
              <a:t>(exemple : numéro de sécurité sociale, ADN)  </a:t>
            </a:r>
          </a:p>
          <a:p>
            <a:pPr lvl="0">
              <a:buFont typeface="Wingdings" charset="2"/>
              <a:buChar char="Ø"/>
            </a:pPr>
            <a:r>
              <a:rPr lang="fr-FR" b="1" dirty="0"/>
              <a:t>à partir du croisement d’un ensemble de données</a:t>
            </a:r>
            <a:r>
              <a:rPr lang="fr-FR" dirty="0"/>
              <a:t> (exemple : une femme vivant à telle adresse, née tel jour, abonnée à tel magazine et militant dans telle association)</a:t>
            </a:r>
          </a:p>
          <a:p>
            <a:r>
              <a:rPr lang="fr-FR" b="1" dirty="0">
                <a:solidFill>
                  <a:srgbClr val="9C0001"/>
                </a:solidFill>
              </a:rPr>
              <a:t>Exemple</a:t>
            </a:r>
            <a:r>
              <a:rPr lang="fr-FR" dirty="0">
                <a:solidFill>
                  <a:srgbClr val="9C0001"/>
                </a:solidFill>
              </a:rPr>
              <a:t> : une base marketing contenant de nombreuses informations précises sur la localisation, l’âge, les goûts et les comportements d’achats de consommateurs, y-compris si leur nom n’est pas stocké, est considérée comme un traitement de données personnelles, dès lors qu’il est possible de remonter à une personne physique déterminée en se basant sur ces informations.</a:t>
            </a:r>
          </a:p>
          <a:p>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560261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3913" y="560917"/>
            <a:ext cx="7583487" cy="1171388"/>
          </a:xfrm>
        </p:spPr>
        <p:txBody>
          <a:bodyPr>
            <a:normAutofit fontScale="90000"/>
          </a:bodyPr>
          <a:lstStyle/>
          <a:p>
            <a:pPr algn="ctr"/>
            <a:r>
              <a:rPr lang="fr-FR" dirty="0">
                <a:solidFill>
                  <a:srgbClr val="000000"/>
                </a:solidFill>
              </a:rPr>
              <a:t>Qu’est-ce qu’un traitement de données personnelles ?</a:t>
            </a:r>
            <a:br>
              <a:rPr lang="fr-FR" dirty="0">
                <a:solidFill>
                  <a:srgbClr val="000000"/>
                </a:solidFill>
              </a:rPr>
            </a:br>
            <a:endParaRPr lang="fr-FR" dirty="0">
              <a:solidFill>
                <a:srgbClr val="000000"/>
              </a:solidFill>
            </a:endParaRPr>
          </a:p>
        </p:txBody>
      </p:sp>
      <p:sp>
        <p:nvSpPr>
          <p:cNvPr id="3" name="Espace réservé du contenu 2"/>
          <p:cNvSpPr>
            <a:spLocks noGrp="1"/>
          </p:cNvSpPr>
          <p:nvPr>
            <p:ph idx="1"/>
          </p:nvPr>
        </p:nvSpPr>
        <p:spPr>
          <a:xfrm>
            <a:off x="779463" y="1407583"/>
            <a:ext cx="7583487" cy="4630147"/>
          </a:xfrm>
        </p:spPr>
        <p:txBody>
          <a:bodyPr>
            <a:normAutofit fontScale="70000" lnSpcReduction="20000"/>
          </a:bodyPr>
          <a:lstStyle/>
          <a:p>
            <a:pPr marL="0" indent="0">
              <a:buNone/>
            </a:pPr>
            <a:r>
              <a:rPr lang="fr-FR" b="1" i="1" baseline="-25000" dirty="0" smtClean="0">
                <a:solidFill>
                  <a:schemeClr val="tx1"/>
                </a:solidFill>
              </a:rPr>
              <a:t>( Cette </a:t>
            </a:r>
            <a:r>
              <a:rPr lang="fr-FR" b="1" i="1" baseline="-25000" dirty="0">
                <a:solidFill>
                  <a:schemeClr val="tx1"/>
                </a:solidFill>
              </a:rPr>
              <a:t>notion est </a:t>
            </a:r>
            <a:r>
              <a:rPr lang="fr-FR" b="1" i="1" baseline="-25000" dirty="0" smtClean="0">
                <a:solidFill>
                  <a:schemeClr val="tx1"/>
                </a:solidFill>
              </a:rPr>
              <a:t>très large ) </a:t>
            </a:r>
            <a:endParaRPr lang="fr-FR" i="1" baseline="-25000" dirty="0">
              <a:solidFill>
                <a:schemeClr val="tx1"/>
              </a:solidFill>
            </a:endParaRPr>
          </a:p>
          <a:p>
            <a:r>
              <a:rPr lang="fr-FR" dirty="0"/>
              <a:t>Un « traitement de données personnelles » est une opération, ou ensemble d'opérations, portant sur des données personnelles, quel que soit le procédé utilisé (collecte, enregistrement, organisation, conservation, adaptation, modification, extraction, consultation, utilisation, communication par transmission diffusion ou toute autre forme de mise à disposition, rapprochement).</a:t>
            </a:r>
          </a:p>
          <a:p>
            <a:pPr marL="0" indent="0">
              <a:buNone/>
            </a:pPr>
            <a:r>
              <a:rPr lang="fr-FR" b="1" i="1" dirty="0">
                <a:solidFill>
                  <a:schemeClr val="accent5"/>
                </a:solidFill>
              </a:rPr>
              <a:t>Exemple</a:t>
            </a:r>
            <a:r>
              <a:rPr lang="fr-FR" i="1" dirty="0">
                <a:solidFill>
                  <a:schemeClr val="accent5"/>
                </a:solidFill>
              </a:rPr>
              <a:t> : tenue d’un fichier de ses clients, collecte de coordonnées de prospects via un questionnaire, mise à jour d’un fichier de fournisseurs, etc.</a:t>
            </a:r>
          </a:p>
          <a:p>
            <a:r>
              <a:rPr lang="fr-FR" dirty="0" smtClean="0"/>
              <a:t>Un </a:t>
            </a:r>
            <a:r>
              <a:rPr lang="fr-FR" dirty="0"/>
              <a:t>traitement de données doit avoir </a:t>
            </a:r>
            <a:r>
              <a:rPr lang="fr-FR" b="1" dirty="0"/>
              <a:t>un objectif</a:t>
            </a:r>
            <a:r>
              <a:rPr lang="fr-FR" dirty="0"/>
              <a:t>, une finalité, c’est-à-dire que vous ne pouvez pas collecter ou traiter des données personnelles simplement au cas où cela vous serait utile un jour. A chaque traitement de données doit être assigné un but, qui doit bien évidemment être légal et légitime au regard de votre activité professionnelle.</a:t>
            </a:r>
          </a:p>
          <a:p>
            <a:pPr marL="0" indent="0">
              <a:buNone/>
            </a:pPr>
            <a:r>
              <a:rPr lang="fr-FR" b="1" i="1" dirty="0">
                <a:solidFill>
                  <a:srgbClr val="9C0001"/>
                </a:solidFill>
              </a:rPr>
              <a:t>Exemple</a:t>
            </a:r>
            <a:r>
              <a:rPr lang="fr-FR" i="1" dirty="0">
                <a:solidFill>
                  <a:srgbClr val="9C0001"/>
                </a:solidFill>
              </a:rPr>
              <a:t> : vous collectez sur vos clients de nombreuses informations, lorsque vous effectuez une livraison, éditez une facture ou, proposez une carte de fidélité. Toutes ces opérations sur ces données constituent votre traitement de données personnelles ayant pour objectif la gestion de votre clientèle.</a:t>
            </a:r>
          </a:p>
          <a:p>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2977726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2871"/>
            <a:ext cx="8229600" cy="1662129"/>
          </a:xfrm>
        </p:spPr>
        <p:txBody>
          <a:bodyPr>
            <a:normAutofit fontScale="90000"/>
          </a:bodyPr>
          <a:lstStyle/>
          <a:p>
            <a:r>
              <a:rPr lang="fr-FR" dirty="0" smtClean="0">
                <a:solidFill>
                  <a:srgbClr val="000000"/>
                </a:solidFill>
              </a:rPr>
              <a:t/>
            </a:r>
            <a:br>
              <a:rPr lang="fr-FR" dirty="0" smtClean="0">
                <a:solidFill>
                  <a:srgbClr val="000000"/>
                </a:solidFill>
              </a:rPr>
            </a:br>
            <a:r>
              <a:rPr lang="fr-FR" dirty="0" smtClean="0">
                <a:solidFill>
                  <a:srgbClr val="000000"/>
                </a:solidFill>
              </a:rPr>
              <a:t>Objectifs : une </a:t>
            </a:r>
            <a:r>
              <a:rPr lang="fr-FR" dirty="0">
                <a:solidFill>
                  <a:srgbClr val="000000"/>
                </a:solidFill>
              </a:rPr>
              <a:t>conformité basée sur la transparence et la responsabilisation</a:t>
            </a:r>
            <a:br>
              <a:rPr lang="fr-FR" dirty="0">
                <a:solidFill>
                  <a:srgbClr val="000000"/>
                </a:solidFill>
              </a:rPr>
            </a:br>
            <a:endParaRPr lang="fr-FR" dirty="0">
              <a:solidFill>
                <a:srgbClr val="000000"/>
              </a:solidFill>
            </a:endParaRPr>
          </a:p>
        </p:txBody>
      </p:sp>
      <p:sp>
        <p:nvSpPr>
          <p:cNvPr id="3" name="Espace réservé du contenu 2"/>
          <p:cNvSpPr>
            <a:spLocks noGrp="1"/>
          </p:cNvSpPr>
          <p:nvPr>
            <p:ph idx="1"/>
          </p:nvPr>
        </p:nvSpPr>
        <p:spPr>
          <a:xfrm>
            <a:off x="772583" y="1592208"/>
            <a:ext cx="7797253" cy="5055893"/>
          </a:xfrm>
        </p:spPr>
        <p:txBody>
          <a:bodyPr>
            <a:noAutofit/>
          </a:bodyPr>
          <a:lstStyle/>
          <a:p>
            <a:r>
              <a:rPr lang="fr-FR" sz="1800" dirty="0" smtClean="0"/>
              <a:t>Alors </a:t>
            </a:r>
            <a:r>
              <a:rPr lang="fr-FR" sz="1800" dirty="0"/>
              <a:t>que la directive de 1995 reposait en grande partie sur la notion de « formalités préalables » (déclaration, autorisations), le règlement européen repose sur une logique de conformité, dont les acteurs sont responsables, sous le contrôle et avec l’accompagnement du régulateur</a:t>
            </a:r>
            <a:r>
              <a:rPr lang="fr-FR" sz="1800" dirty="0" smtClean="0"/>
              <a:t>.</a:t>
            </a:r>
            <a:endParaRPr lang="fr-FR" sz="1800" dirty="0"/>
          </a:p>
          <a:p>
            <a:r>
              <a:rPr lang="fr-FR" sz="1800" dirty="0"/>
              <a:t>Une clé de lecture : la protection des données dès la conception et par défaut (</a:t>
            </a:r>
            <a:r>
              <a:rPr lang="fr-FR" sz="1800" i="1" dirty="0" err="1"/>
              <a:t>privacy</a:t>
            </a:r>
            <a:r>
              <a:rPr lang="fr-FR" sz="1800" i="1" dirty="0"/>
              <a:t> by design</a:t>
            </a:r>
            <a:r>
              <a:rPr lang="fr-FR" sz="1800" dirty="0" smtClean="0"/>
              <a:t>).</a:t>
            </a:r>
            <a:endParaRPr lang="fr-FR" sz="1800" dirty="0"/>
          </a:p>
          <a:p>
            <a:r>
              <a:rPr lang="fr-FR" sz="1800" dirty="0"/>
              <a:t>Les responsables de traitements devront mettre en œuvre toutes les mesures techniques et organisationnelles nécessaires au respect de la protection des données personnelles, à la fois dès la conception du produit ou du service et par défaut. Concrètement, ils devront veiller à limiter la quantité de données traitée dès le départ (principe dit de « minimisation »).</a:t>
            </a:r>
          </a:p>
          <a:p>
            <a:r>
              <a:rPr lang="fr-FR" sz="1800" dirty="0"/>
              <a:t>Un allègement des formalités administratives et une responsabilisation des </a:t>
            </a:r>
            <a:r>
              <a:rPr lang="fr-FR" sz="1800" dirty="0" smtClean="0"/>
              <a:t>acteurs.</a:t>
            </a:r>
            <a:endParaRPr lang="fr-FR" sz="1800" dirty="0"/>
          </a:p>
          <a:p>
            <a:pPr marL="0" indent="0">
              <a:buNone/>
            </a:pPr>
            <a:endParaRPr lang="fr-FR" sz="1600" dirty="0"/>
          </a:p>
          <a:p>
            <a:endParaRPr lang="fr-FR" sz="1600"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276028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2686" y="888006"/>
            <a:ext cx="7583487" cy="4208930"/>
          </a:xfrm>
        </p:spPr>
        <p:txBody>
          <a:bodyPr>
            <a:normAutofit fontScale="85000" lnSpcReduction="10000"/>
          </a:bodyPr>
          <a:lstStyle/>
          <a:p>
            <a:r>
              <a:rPr lang="fr-FR" sz="2400" dirty="0"/>
              <a:t>Afin d’assurer une protection optimale des données personnelles qu’ils traitent de manière continue, les responsables de traitements et les sous-traitants devront mettre en place des mesures de protection des données appropriées et démontrer cette conformité à tout moment (</a:t>
            </a:r>
            <a:r>
              <a:rPr lang="fr-FR" sz="2400" i="1" dirty="0" err="1"/>
              <a:t>accountability</a:t>
            </a:r>
            <a:r>
              <a:rPr lang="fr-FR" sz="2400" dirty="0"/>
              <a:t>).</a:t>
            </a:r>
          </a:p>
          <a:p>
            <a:r>
              <a:rPr lang="fr-FR" sz="2400" dirty="0"/>
              <a:t>La conséquence de cette responsabilisation des acteurs est la suppression des obligations déclaratives dès lors que les traitements ne constituent pas un risque pour la vie privée des personnes. Quant aux traitements soumis actuellement à autorisation, le régime d’autorisation pourra être maintenu par le droit national (par exemple en matière de santé) ou sera remplacé par une nouvelle procédure centrée sur l’étude d’impact sur la vie </a:t>
            </a:r>
            <a:r>
              <a:rPr lang="fr-FR" sz="2400" dirty="0" smtClean="0"/>
              <a:t>privée.</a:t>
            </a:r>
            <a:endParaRPr lang="fr-FR" dirty="0"/>
          </a:p>
        </p:txBody>
      </p:sp>
      <p:sp>
        <p:nvSpPr>
          <p:cNvPr id="2" name="Espace réservé du pied de page 1"/>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1247174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Qui est concerné par le RGPD ?</a:t>
            </a:r>
            <a:br>
              <a:rPr lang="fr-FR" dirty="0">
                <a:solidFill>
                  <a:srgbClr val="000000"/>
                </a:solidFill>
              </a:rPr>
            </a:br>
            <a:endParaRPr lang="fr-FR" dirty="0">
              <a:solidFill>
                <a:srgbClr val="000000"/>
              </a:solidFill>
            </a:endParaRPr>
          </a:p>
        </p:txBody>
      </p:sp>
      <p:sp>
        <p:nvSpPr>
          <p:cNvPr id="3" name="Espace réservé du contenu 2"/>
          <p:cNvSpPr>
            <a:spLocks noGrp="1"/>
          </p:cNvSpPr>
          <p:nvPr>
            <p:ph idx="1"/>
          </p:nvPr>
        </p:nvSpPr>
        <p:spPr>
          <a:xfrm>
            <a:off x="779463" y="1425388"/>
            <a:ext cx="7583487" cy="4612342"/>
          </a:xfrm>
        </p:spPr>
        <p:txBody>
          <a:bodyPr>
            <a:normAutofit fontScale="55000" lnSpcReduction="20000"/>
          </a:bodyPr>
          <a:lstStyle/>
          <a:p>
            <a:r>
              <a:rPr lang="fr-FR" sz="2600" b="1" dirty="0" smtClean="0"/>
              <a:t>Tout </a:t>
            </a:r>
            <a:r>
              <a:rPr lang="fr-FR" sz="2600" b="1" dirty="0"/>
              <a:t>organisme quels que soient sa taille, son pays d’implantation et son activité, peut être concerné.</a:t>
            </a:r>
            <a:endParaRPr lang="fr-FR" sz="2600" dirty="0"/>
          </a:p>
          <a:p>
            <a:pPr marL="0" indent="0">
              <a:buNone/>
            </a:pPr>
            <a:r>
              <a:rPr lang="fr-FR" sz="2600" dirty="0"/>
              <a:t>En effet, le RGPD s’applique à toute organisation, </a:t>
            </a:r>
            <a:r>
              <a:rPr lang="fr-FR" sz="2600" b="1" dirty="0"/>
              <a:t>publique et privée</a:t>
            </a:r>
            <a:r>
              <a:rPr lang="fr-FR" sz="2600" dirty="0"/>
              <a:t>, </a:t>
            </a:r>
            <a:r>
              <a:rPr lang="fr-FR" sz="2600" b="1" dirty="0"/>
              <a:t>qui traite des données personnelles pour son compte ou non,</a:t>
            </a:r>
            <a:r>
              <a:rPr lang="fr-FR" sz="2600" dirty="0"/>
              <a:t> </a:t>
            </a:r>
            <a:r>
              <a:rPr lang="fr-FR" sz="2600" b="1" dirty="0"/>
              <a:t>dès lors</a:t>
            </a:r>
            <a:r>
              <a:rPr lang="fr-FR" sz="2600" dirty="0"/>
              <a:t> :</a:t>
            </a:r>
          </a:p>
          <a:p>
            <a:pPr lvl="0">
              <a:buFontTx/>
              <a:buChar char="-"/>
            </a:pPr>
            <a:r>
              <a:rPr lang="fr-FR" sz="2600" dirty="0" smtClean="0"/>
              <a:t>qu'elle</a:t>
            </a:r>
            <a:r>
              <a:rPr lang="fr-FR" sz="2600" dirty="0"/>
              <a:t> </a:t>
            </a:r>
            <a:r>
              <a:rPr lang="fr-FR" sz="2600" b="1" dirty="0"/>
              <a:t>est établie sur le territoire de l’Union européenne</a:t>
            </a:r>
            <a:r>
              <a:rPr lang="fr-FR" sz="2600" dirty="0" smtClean="0"/>
              <a:t>,</a:t>
            </a:r>
          </a:p>
          <a:p>
            <a:pPr lvl="0">
              <a:buFontTx/>
              <a:buChar char="-"/>
            </a:pPr>
            <a:r>
              <a:rPr lang="fr-FR" sz="2600" dirty="0" smtClean="0"/>
              <a:t>ou </a:t>
            </a:r>
            <a:r>
              <a:rPr lang="fr-FR" sz="2600" dirty="0"/>
              <a:t>que son activité cible directement des </a:t>
            </a:r>
            <a:r>
              <a:rPr lang="fr-FR" sz="2600" b="1" dirty="0"/>
              <a:t>résidents européens</a:t>
            </a:r>
            <a:r>
              <a:rPr lang="fr-FR" sz="2600" dirty="0"/>
              <a:t>.</a:t>
            </a:r>
          </a:p>
          <a:p>
            <a:pPr marL="0" indent="0">
              <a:buNone/>
            </a:pPr>
            <a:r>
              <a:rPr lang="fr-FR" sz="2600" i="1" dirty="0" smtClean="0">
                <a:solidFill>
                  <a:schemeClr val="accent5"/>
                </a:solidFill>
              </a:rPr>
              <a:t>Par </a:t>
            </a:r>
            <a:r>
              <a:rPr lang="fr-FR" sz="2600" i="1" dirty="0">
                <a:solidFill>
                  <a:schemeClr val="accent5"/>
                </a:solidFill>
              </a:rPr>
              <a:t>exemple, une société établie en France, qui exporte l’ensemble de ses produits au Maroc pour ses clients moyen-orientaux doit respecter le RGPD.</a:t>
            </a:r>
          </a:p>
          <a:p>
            <a:pPr marL="0" indent="0">
              <a:buNone/>
            </a:pPr>
            <a:r>
              <a:rPr lang="fr-FR" sz="2600" dirty="0"/>
              <a:t>De même, une société établie en Chine, proposant un site de e-commerce en français livrant des produits en France doit respecter le RGPD.</a:t>
            </a:r>
          </a:p>
          <a:p>
            <a:pPr marL="0" indent="0">
              <a:buNone/>
            </a:pPr>
            <a:r>
              <a:rPr lang="fr-FR" sz="2600" dirty="0"/>
              <a:t>Le RGPD </a:t>
            </a:r>
            <a:r>
              <a:rPr lang="fr-FR" sz="2600" b="1" dirty="0"/>
              <a:t>concerne aussi les sous-traitants</a:t>
            </a:r>
            <a:r>
              <a:rPr lang="fr-FR" sz="2600" dirty="0"/>
              <a:t> qui traitent des données personnelles pour le compte d’autres organismes.</a:t>
            </a:r>
          </a:p>
          <a:p>
            <a:pPr marL="0" indent="0">
              <a:buNone/>
            </a:pPr>
            <a:r>
              <a:rPr lang="fr-FR" sz="2600" dirty="0"/>
              <a:t>Ainsi, si vous traitez ou collectez des données pour le compte d’une autre entité (entreprise, collectivité, association), vous avez des obligations spécifiques pour garantir la protection des données qui vous sont confiées.</a:t>
            </a:r>
          </a:p>
          <a:p>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256539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219519"/>
            <a:ext cx="7583487" cy="1613547"/>
          </a:xfrm>
        </p:spPr>
        <p:txBody>
          <a:bodyPr>
            <a:normAutofit/>
          </a:bodyPr>
          <a:lstStyle/>
          <a:p>
            <a:pPr algn="ctr"/>
            <a:r>
              <a:rPr lang="fr-FR" dirty="0">
                <a:solidFill>
                  <a:srgbClr val="000000"/>
                </a:solidFill>
              </a:rPr>
              <a:t>Les </a:t>
            </a:r>
            <a:r>
              <a:rPr lang="fr-FR" dirty="0" smtClean="0">
                <a:solidFill>
                  <a:srgbClr val="000000"/>
                </a:solidFill>
              </a:rPr>
              <a:t>bons </a:t>
            </a:r>
            <a:r>
              <a:rPr lang="fr-FR" dirty="0">
                <a:solidFill>
                  <a:srgbClr val="000000"/>
                </a:solidFill>
              </a:rPr>
              <a:t>réflexes </a:t>
            </a:r>
            <a:r>
              <a:rPr lang="fr-FR" dirty="0" smtClean="0">
                <a:solidFill>
                  <a:srgbClr val="000000"/>
                </a:solidFill>
              </a:rPr>
              <a:t> </a:t>
            </a:r>
            <a:r>
              <a:rPr lang="fr-FR" dirty="0">
                <a:solidFill>
                  <a:srgbClr val="000000"/>
                </a:solidFill>
              </a:rPr>
              <a:t/>
            </a:r>
            <a:br>
              <a:rPr lang="fr-FR" dirty="0">
                <a:solidFill>
                  <a:srgbClr val="000000"/>
                </a:solidFill>
              </a:rPr>
            </a:br>
            <a:endParaRPr lang="fr-FR" dirty="0">
              <a:solidFill>
                <a:srgbClr val="000000"/>
              </a:solidFill>
            </a:endParaRPr>
          </a:p>
        </p:txBody>
      </p:sp>
      <p:sp>
        <p:nvSpPr>
          <p:cNvPr id="3" name="Espace réservé du contenu 2"/>
          <p:cNvSpPr>
            <a:spLocks noGrp="1"/>
          </p:cNvSpPr>
          <p:nvPr>
            <p:ph idx="1"/>
          </p:nvPr>
        </p:nvSpPr>
        <p:spPr>
          <a:xfrm>
            <a:off x="457200" y="1425388"/>
            <a:ext cx="8229600" cy="5916083"/>
          </a:xfrm>
        </p:spPr>
        <p:txBody>
          <a:bodyPr>
            <a:noAutofit/>
          </a:bodyPr>
          <a:lstStyle/>
          <a:p>
            <a:r>
              <a:rPr lang="fr-FR" sz="1600" dirty="0" smtClean="0"/>
              <a:t>Collecter </a:t>
            </a:r>
            <a:r>
              <a:rPr lang="fr-FR" sz="1600" dirty="0"/>
              <a:t>et traiter des données personnelles implique avant tout d’informer les personnes sur ce que vous faites de leurs données et de respecter leurs droits. En tant que responsable d’un traitement de données, ou en tant que sous-traitant, vous devez prendre des mesures pour garantir une utilisation de ces données respectueuse de la vie privée des personnes concernées</a:t>
            </a:r>
            <a:r>
              <a:rPr lang="fr-FR" sz="1600" dirty="0" smtClean="0"/>
              <a:t>.</a:t>
            </a:r>
            <a:endParaRPr lang="fr-FR" sz="1600" dirty="0"/>
          </a:p>
          <a:p>
            <a:r>
              <a:rPr lang="fr-FR" sz="1600" dirty="0"/>
              <a:t>Ne collectez que les données vraiment </a:t>
            </a:r>
            <a:r>
              <a:rPr lang="fr-FR" sz="1600" dirty="0" smtClean="0"/>
              <a:t>nécessaires.</a:t>
            </a:r>
            <a:endParaRPr lang="fr-FR" sz="1600" dirty="0"/>
          </a:p>
          <a:p>
            <a:r>
              <a:rPr lang="fr-FR" sz="1600" dirty="0"/>
              <a:t>Posez-vous les bonnes questions : Quel est mon objectif ? Quelles données sont indispensables pour atteindre cet objectif ? Ai-je le droit de collecter ces données ? Est-ce pertinent ? Les personnes concernées sont-elles d’accord </a:t>
            </a:r>
            <a:r>
              <a:rPr lang="fr-FR" sz="1600" dirty="0" smtClean="0"/>
              <a:t>?</a:t>
            </a:r>
            <a:endParaRPr lang="fr-FR" sz="1600" dirty="0"/>
          </a:p>
          <a:p>
            <a:r>
              <a:rPr lang="fr-FR" sz="1600" dirty="0"/>
              <a:t>Soyez </a:t>
            </a:r>
            <a:r>
              <a:rPr lang="fr-FR" sz="1600" dirty="0" smtClean="0"/>
              <a:t>transparent.</a:t>
            </a:r>
            <a:endParaRPr lang="fr-FR" sz="1600" dirty="0"/>
          </a:p>
          <a:p>
            <a:r>
              <a:rPr lang="fr-FR" sz="1600" dirty="0"/>
              <a:t>Une information claire et complète constitue le socle du contrat de confiance qui vous lie avec les personnes dont vous traitez les données</a:t>
            </a:r>
            <a:r>
              <a:rPr lang="fr-FR" sz="1600" dirty="0" smtClean="0"/>
              <a:t>.</a:t>
            </a:r>
            <a:r>
              <a:rPr lang="fr-FR" sz="1600" dirty="0"/>
              <a:t> </a:t>
            </a:r>
          </a:p>
          <a:p>
            <a:pPr marL="0" indent="0">
              <a:buNone/>
            </a:pPr>
            <a:endParaRPr lang="fr-FR" sz="1200" dirty="0"/>
          </a:p>
          <a:p>
            <a:pPr marL="0" indent="0">
              <a:buNone/>
            </a:pPr>
            <a:r>
              <a:rPr lang="fr-FR" sz="1200" dirty="0"/>
              <a:t> </a:t>
            </a:r>
          </a:p>
          <a:p>
            <a:endParaRPr lang="fr-FR" sz="1200"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2204746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9463" y="872325"/>
            <a:ext cx="7583487" cy="5242839"/>
          </a:xfrm>
        </p:spPr>
        <p:txBody>
          <a:bodyPr>
            <a:normAutofit fontScale="32500" lnSpcReduction="20000"/>
          </a:bodyPr>
          <a:lstStyle/>
          <a:p>
            <a:r>
              <a:rPr lang="fr-FR" sz="5000" dirty="0"/>
              <a:t>Pensez aux droits des </a:t>
            </a:r>
            <a:r>
              <a:rPr lang="fr-FR" sz="5000" dirty="0" smtClean="0"/>
              <a:t>personnes.</a:t>
            </a:r>
            <a:endParaRPr lang="fr-FR" sz="5000" dirty="0"/>
          </a:p>
          <a:p>
            <a:r>
              <a:rPr lang="fr-FR" sz="5000" dirty="0"/>
              <a:t>Vous devez répondre dans les meilleurs délais, aux demandes de consultation, de rectification ou de suppression des données.</a:t>
            </a:r>
          </a:p>
          <a:p>
            <a:r>
              <a:rPr lang="fr-FR" sz="5000" dirty="0"/>
              <a:t>Gardez la maîtrise de vos </a:t>
            </a:r>
            <a:r>
              <a:rPr lang="fr-FR" sz="5000" dirty="0" smtClean="0"/>
              <a:t>données.</a:t>
            </a:r>
            <a:endParaRPr lang="fr-FR" sz="5000" dirty="0"/>
          </a:p>
          <a:p>
            <a:r>
              <a:rPr lang="fr-FR" sz="5000" dirty="0"/>
              <a:t>Le partage et la circulation des données personnelles doivent être encadrées et contractualisées, afin de leur assurer une protection à tout moment.</a:t>
            </a:r>
          </a:p>
          <a:p>
            <a:r>
              <a:rPr lang="fr-FR" sz="5000" dirty="0"/>
              <a:t>Identifiez les </a:t>
            </a:r>
            <a:r>
              <a:rPr lang="fr-FR" sz="5000" dirty="0" smtClean="0"/>
              <a:t>risques.</a:t>
            </a:r>
            <a:endParaRPr lang="fr-FR" sz="5000" dirty="0"/>
          </a:p>
          <a:p>
            <a:r>
              <a:rPr lang="fr-FR" sz="5000" dirty="0"/>
              <a:t>Vous traitez énormément de données, ou bien des données sensibles ou avez des activités ayant des conséquences particulières pour les personnes, des mesures spécifiques peuvent s’appliquer.</a:t>
            </a:r>
          </a:p>
          <a:p>
            <a:r>
              <a:rPr lang="fr-FR" sz="5000" dirty="0"/>
              <a:t>Sécurisez vos </a:t>
            </a:r>
            <a:r>
              <a:rPr lang="fr-FR" sz="5000" dirty="0" smtClean="0"/>
              <a:t>données.</a:t>
            </a:r>
            <a:endParaRPr lang="fr-FR" sz="5000" dirty="0"/>
          </a:p>
          <a:p>
            <a:r>
              <a:rPr lang="fr-FR" sz="5000" dirty="0"/>
              <a:t>Les mesures de sécurité, informatique mais aussi physique, doivent être adaptées en fonction de la sensibilité des données et des risques qui pèsent sur les personnes en cas d’incident.</a:t>
            </a:r>
          </a:p>
          <a:p>
            <a:endParaRPr lang="fr-FR" dirty="0"/>
          </a:p>
        </p:txBody>
      </p:sp>
      <p:sp>
        <p:nvSpPr>
          <p:cNvPr id="2" name="Espace réservé du pied de page 1"/>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103890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2276" y="-9723"/>
            <a:ext cx="7583487" cy="1044388"/>
          </a:xfrm>
        </p:spPr>
        <p:txBody>
          <a:bodyPr/>
          <a:lstStyle/>
          <a:p>
            <a:pPr algn="ctr"/>
            <a:r>
              <a:rPr lang="fr-FR" dirty="0">
                <a:solidFill>
                  <a:srgbClr val="000000"/>
                </a:solidFill>
              </a:rPr>
              <a:t>Qu’est-ce que le RGPD ?</a:t>
            </a:r>
          </a:p>
        </p:txBody>
      </p:sp>
      <p:sp>
        <p:nvSpPr>
          <p:cNvPr id="3" name="Espace réservé du contenu 2"/>
          <p:cNvSpPr>
            <a:spLocks noGrp="1"/>
          </p:cNvSpPr>
          <p:nvPr>
            <p:ph idx="1"/>
          </p:nvPr>
        </p:nvSpPr>
        <p:spPr>
          <a:xfrm>
            <a:off x="248575" y="1509204"/>
            <a:ext cx="8558074" cy="5144662"/>
          </a:xfrm>
        </p:spPr>
        <p:txBody>
          <a:bodyPr>
            <a:normAutofit fontScale="25000" lnSpcReduction="20000"/>
          </a:bodyPr>
          <a:lstStyle/>
          <a:p>
            <a:r>
              <a:rPr lang="fr-FR" sz="7200" dirty="0" smtClean="0"/>
              <a:t>L’acronyme </a:t>
            </a:r>
            <a:r>
              <a:rPr lang="fr-FR" sz="7200" dirty="0"/>
              <a:t>RGPD signifie « Règlement Général sur la Protection des Données » </a:t>
            </a:r>
            <a:r>
              <a:rPr lang="fr-FR" sz="7200" dirty="0" smtClean="0"/>
              <a:t>«</a:t>
            </a:r>
            <a:r>
              <a:rPr lang="fr-FR" sz="7200" dirty="0"/>
              <a:t> General Data Protection </a:t>
            </a:r>
            <a:r>
              <a:rPr lang="fr-FR" sz="7200" dirty="0" err="1"/>
              <a:t>Regulation</a:t>
            </a:r>
            <a:r>
              <a:rPr lang="fr-FR" sz="7200" dirty="0"/>
              <a:t> » ou GDPR</a:t>
            </a:r>
            <a:r>
              <a:rPr lang="fr-FR" sz="7200" dirty="0" smtClean="0"/>
              <a:t>) ; </a:t>
            </a:r>
            <a:endParaRPr lang="fr-FR" sz="7200" dirty="0"/>
          </a:p>
          <a:p>
            <a:r>
              <a:rPr lang="fr-FR" sz="7200" dirty="0"/>
              <a:t>Règlement (UE) 2016/679 du Parlement européen et du Conseil du 27 avril </a:t>
            </a:r>
            <a:r>
              <a:rPr lang="fr-FR" sz="7200" dirty="0" smtClean="0"/>
              <a:t>2016 et </a:t>
            </a:r>
            <a:r>
              <a:rPr lang="fr-FR" sz="7200" dirty="0"/>
              <a:t>abrogeant la directive 95/46/CE (règlement général sur la protection des données</a:t>
            </a:r>
            <a:r>
              <a:rPr lang="fr-FR" sz="7200" dirty="0" smtClean="0"/>
              <a:t>) ;</a:t>
            </a:r>
          </a:p>
          <a:p>
            <a:r>
              <a:rPr lang="fr-FR" sz="7200" dirty="0"/>
              <a:t>Ce nouveau règlement européen s’inscrit dans la continuité de la Loi française Informatique et Libertés de 1978 et renforce le contrôle par les citoyens de l’utilisation qui peut être faite des données les </a:t>
            </a:r>
            <a:r>
              <a:rPr lang="fr-FR" sz="7200" dirty="0" smtClean="0"/>
              <a:t>concernant ;</a:t>
            </a:r>
          </a:p>
          <a:p>
            <a:r>
              <a:rPr lang="fr-FR" sz="7200" dirty="0" smtClean="0"/>
              <a:t>Le </a:t>
            </a:r>
            <a:r>
              <a:rPr lang="fr-FR" sz="7200" dirty="0"/>
              <a:t>RGPD encadre le traitement des données personnelles sur le territoire de l’Union </a:t>
            </a:r>
            <a:r>
              <a:rPr lang="fr-FR" sz="7200" dirty="0" smtClean="0"/>
              <a:t>européenne et hors de l’ U.E ;</a:t>
            </a:r>
            <a:endParaRPr lang="fr-FR" sz="7200" dirty="0"/>
          </a:p>
          <a:p>
            <a:r>
              <a:rPr lang="fr-FR" sz="7200" dirty="0" smtClean="0"/>
              <a:t>Le </a:t>
            </a:r>
            <a:r>
              <a:rPr lang="fr-FR" sz="7200" dirty="0"/>
              <a:t>contexte juridique s’adapte pour suivre les évolutions </a:t>
            </a:r>
            <a:r>
              <a:rPr lang="fr-FR" sz="7200" dirty="0" smtClean="0"/>
              <a:t>du numérique et des nouvelles technologies de l’information et de la communication ;</a:t>
            </a:r>
            <a:endParaRPr lang="fr-FR" sz="7200" dirty="0"/>
          </a:p>
          <a:p>
            <a:r>
              <a:rPr lang="fr-FR" sz="7200" dirty="0" smtClean="0"/>
              <a:t>Il harmonise les règles en Europe en offrant un cadre juridique unique aux professionnels. Il permet de développer leurs activités numériques au sein de l’UE en se fondant sur la confiance des utilisateurs.</a:t>
            </a:r>
          </a:p>
          <a:p>
            <a:pPr marL="0" indent="0">
              <a:buNone/>
            </a:pPr>
            <a:endParaRPr lang="fr-FR" sz="2500"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229032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000000"/>
                </a:solidFill>
              </a:rPr>
              <a:t>En bref</a:t>
            </a:r>
            <a:r>
              <a:rPr lang="mr-IN" dirty="0" smtClean="0">
                <a:solidFill>
                  <a:srgbClr val="000000"/>
                </a:solidFill>
              </a:rPr>
              <a:t>…</a:t>
            </a:r>
            <a:endParaRPr lang="fr-FR" dirty="0">
              <a:solidFill>
                <a:srgbClr val="000000"/>
              </a:solidFill>
            </a:endParaRPr>
          </a:p>
        </p:txBody>
      </p:sp>
      <p:sp>
        <p:nvSpPr>
          <p:cNvPr id="3" name="Espace réservé du contenu 2"/>
          <p:cNvSpPr>
            <a:spLocks noGrp="1"/>
          </p:cNvSpPr>
          <p:nvPr>
            <p:ph idx="1"/>
          </p:nvPr>
        </p:nvSpPr>
        <p:spPr/>
        <p:txBody>
          <a:bodyPr/>
          <a:lstStyle/>
          <a:p>
            <a:pPr marL="285750" indent="-285750">
              <a:spcAft>
                <a:spcPts val="600"/>
              </a:spcAft>
              <a:buFont typeface="Wingdings" panose="05000000000000000000" pitchFamily="2" charset="2"/>
              <a:buChar char="ü"/>
            </a:pPr>
            <a:r>
              <a:rPr lang="fr-FR" sz="2000" b="1" dirty="0"/>
              <a:t>Renforcer</a:t>
            </a:r>
            <a:r>
              <a:rPr lang="fr-FR" sz="2000" dirty="0"/>
              <a:t> les droits des </a:t>
            </a:r>
            <a:r>
              <a:rPr lang="fr-FR" sz="2000" dirty="0" smtClean="0"/>
              <a:t>personnes.</a:t>
            </a:r>
            <a:endParaRPr lang="fr-FR" sz="2000" dirty="0"/>
          </a:p>
          <a:p>
            <a:pPr marL="285750" indent="-285750">
              <a:spcAft>
                <a:spcPts val="600"/>
              </a:spcAft>
              <a:buFont typeface="Wingdings" panose="05000000000000000000" pitchFamily="2" charset="2"/>
              <a:buChar char="ü"/>
            </a:pPr>
            <a:r>
              <a:rPr lang="fr-FR" sz="2000" b="1" dirty="0"/>
              <a:t>Responsabiliser</a:t>
            </a:r>
            <a:r>
              <a:rPr lang="fr-FR" sz="2000" dirty="0"/>
              <a:t> les acteurs traitant des </a:t>
            </a:r>
            <a:r>
              <a:rPr lang="fr-FR" sz="2000" dirty="0" smtClean="0"/>
              <a:t>données.</a:t>
            </a:r>
            <a:endParaRPr lang="fr-FR" sz="2000" dirty="0"/>
          </a:p>
          <a:p>
            <a:pPr marL="285750" indent="-285750">
              <a:spcAft>
                <a:spcPts val="600"/>
              </a:spcAft>
              <a:buFont typeface="Wingdings" panose="05000000000000000000" pitchFamily="2" charset="2"/>
              <a:buChar char="ü"/>
            </a:pPr>
            <a:r>
              <a:rPr lang="fr-FR" sz="2000" b="1" dirty="0"/>
              <a:t>Crédibiliser</a:t>
            </a:r>
            <a:r>
              <a:rPr lang="fr-FR" sz="2000" dirty="0"/>
              <a:t> la régulation grâce à une coopération renforcée entre les autorités de protection des </a:t>
            </a:r>
            <a:r>
              <a:rPr lang="fr-FR" sz="2000" dirty="0" smtClean="0"/>
              <a:t>donnée.</a:t>
            </a:r>
          </a:p>
          <a:p>
            <a:pPr marL="285750" indent="-285750">
              <a:spcAft>
                <a:spcPts val="600"/>
              </a:spcAft>
              <a:buFont typeface="Wingdings" panose="05000000000000000000" pitchFamily="2" charset="2"/>
              <a:buChar char="ü"/>
            </a:pPr>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200835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poster_fr-optimise.png"/>
          <p:cNvPicPr>
            <a:picLocks noGrp="1" noChangeAspect="1"/>
          </p:cNvPicPr>
          <p:nvPr>
            <p:ph idx="1"/>
          </p:nvPr>
        </p:nvPicPr>
        <p:blipFill>
          <a:blip r:embed="rId2">
            <a:extLst>
              <a:ext uri="{28A0092B-C50C-407E-A947-70E740481C1C}">
                <a14:useLocalDpi xmlns:a14="http://schemas.microsoft.com/office/drawing/2010/main" val="0"/>
              </a:ext>
            </a:extLst>
          </a:blip>
          <a:srcRect l="-43024" r="-43024"/>
          <a:stretch>
            <a:fillRect/>
          </a:stretch>
        </p:blipFill>
        <p:spPr>
          <a:xfrm>
            <a:off x="457200" y="129584"/>
            <a:ext cx="8229600" cy="6254226"/>
          </a:xfrm>
        </p:spPr>
      </p:pic>
      <p:sp>
        <p:nvSpPr>
          <p:cNvPr id="2" name="Espace réservé du pied de page 1"/>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003649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265706"/>
            <a:ext cx="7583487" cy="940795"/>
          </a:xfrm>
        </p:spPr>
        <p:txBody>
          <a:bodyPr>
            <a:normAutofit fontScale="90000"/>
          </a:bodyPr>
          <a:lstStyle/>
          <a:p>
            <a:pPr algn="ctr"/>
            <a:r>
              <a:rPr lang="fr-FR" dirty="0">
                <a:solidFill>
                  <a:srgbClr val="000000"/>
                </a:solidFill>
              </a:rPr>
              <a:t/>
            </a:r>
            <a:br>
              <a:rPr lang="fr-FR" dirty="0">
                <a:solidFill>
                  <a:srgbClr val="000000"/>
                </a:solidFill>
              </a:rPr>
            </a:br>
            <a:r>
              <a:rPr lang="fr-FR" dirty="0" smtClean="0">
                <a:solidFill>
                  <a:srgbClr val="000000"/>
                </a:solidFill>
              </a:rPr>
              <a:t>Sanctions</a:t>
            </a:r>
            <a:br>
              <a:rPr lang="fr-FR" dirty="0" smtClean="0">
                <a:solidFill>
                  <a:srgbClr val="000000"/>
                </a:solidFill>
              </a:rPr>
            </a:br>
            <a:r>
              <a:rPr lang="fr-FR" dirty="0" smtClean="0">
                <a:solidFill>
                  <a:srgbClr val="000000"/>
                </a:solidFill>
              </a:rPr>
              <a:t>  encadrées</a:t>
            </a:r>
            <a:r>
              <a:rPr lang="fr-FR" dirty="0">
                <a:solidFill>
                  <a:srgbClr val="000000"/>
                </a:solidFill>
              </a:rPr>
              <a:t> </a:t>
            </a:r>
            <a:r>
              <a:rPr lang="fr-FR" dirty="0" smtClean="0">
                <a:solidFill>
                  <a:srgbClr val="000000"/>
                </a:solidFill>
              </a:rPr>
              <a:t>et renforcées</a:t>
            </a:r>
            <a:endParaRPr lang="fr-FR" dirty="0">
              <a:solidFill>
                <a:srgbClr val="000000"/>
              </a:solidFill>
            </a:endParaRPr>
          </a:p>
        </p:txBody>
      </p:sp>
      <p:sp>
        <p:nvSpPr>
          <p:cNvPr id="3" name="Espace réservé du contenu 2"/>
          <p:cNvSpPr>
            <a:spLocks noGrp="1"/>
          </p:cNvSpPr>
          <p:nvPr>
            <p:ph idx="1"/>
          </p:nvPr>
        </p:nvSpPr>
        <p:spPr>
          <a:xfrm>
            <a:off x="455083" y="1488739"/>
            <a:ext cx="8413749" cy="4910666"/>
          </a:xfrm>
        </p:spPr>
        <p:txBody>
          <a:bodyPr>
            <a:noAutofit/>
          </a:bodyPr>
          <a:lstStyle/>
          <a:p>
            <a:r>
              <a:rPr lang="fr-FR" sz="2000" dirty="0" smtClean="0"/>
              <a:t>Les </a:t>
            </a:r>
            <a:r>
              <a:rPr lang="fr-FR" sz="2000" dirty="0"/>
              <a:t>responsables de traitement et les sous-traitants peuvent faire l’objet de sanctions administratives importantes en cas de méconnaissance des dispositions du règlement.</a:t>
            </a:r>
          </a:p>
          <a:p>
            <a:r>
              <a:rPr lang="fr-FR" sz="2000" b="1" dirty="0"/>
              <a:t>Les autorités de protection peuvent notamment :</a:t>
            </a:r>
            <a:endParaRPr lang="fr-FR" sz="2000" dirty="0"/>
          </a:p>
          <a:p>
            <a:pPr lvl="0"/>
            <a:r>
              <a:rPr lang="fr-FR" sz="2000" dirty="0"/>
              <a:t>Prononcer un avertissement ;</a:t>
            </a:r>
          </a:p>
          <a:p>
            <a:pPr lvl="0"/>
            <a:r>
              <a:rPr lang="fr-FR" sz="2000" dirty="0"/>
              <a:t>Mettre en demeure l’entreprise ;</a:t>
            </a:r>
          </a:p>
          <a:p>
            <a:pPr lvl="0"/>
            <a:r>
              <a:rPr lang="fr-FR" sz="2000" dirty="0"/>
              <a:t>Limiter temporairement ou définitivement un traitement ;</a:t>
            </a:r>
          </a:p>
          <a:p>
            <a:pPr lvl="0"/>
            <a:r>
              <a:rPr lang="fr-FR" sz="2000" dirty="0"/>
              <a:t>Suspendre les flux de données ;</a:t>
            </a:r>
          </a:p>
          <a:p>
            <a:pPr marL="0" indent="0">
              <a:buNone/>
            </a:pPr>
            <a:endParaRPr lang="fr-FR" sz="1200"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019775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9463" y="705596"/>
            <a:ext cx="7583487" cy="5316454"/>
          </a:xfrm>
        </p:spPr>
        <p:txBody>
          <a:bodyPr>
            <a:normAutofit fontScale="70000" lnSpcReduction="20000"/>
          </a:bodyPr>
          <a:lstStyle/>
          <a:p>
            <a:pPr lvl="0"/>
            <a:r>
              <a:rPr lang="fr-FR" sz="2400" dirty="0"/>
              <a:t>Ordonner de satisfaire aux demandes d'exercice des droits des personnes ;</a:t>
            </a:r>
          </a:p>
          <a:p>
            <a:pPr lvl="0"/>
            <a:r>
              <a:rPr lang="fr-FR" sz="2400" dirty="0"/>
              <a:t>Ordonner la rectification, la limitation ou l'effacement des données.</a:t>
            </a:r>
          </a:p>
          <a:p>
            <a:r>
              <a:rPr lang="fr-FR" sz="2400" dirty="0"/>
              <a:t>S’agissant des nouveaux outils de conformité qui peuvent être utilisés par les entreprises, l’autorité peut retirer la certification délivrée ou ordonner à l’organisme de certification de retirer la certification.</a:t>
            </a:r>
          </a:p>
          <a:p>
            <a:r>
              <a:rPr lang="fr-FR" sz="2400" dirty="0"/>
              <a:t>S’agissant des amendes administratives, elles peuvent s’élever, selon la catégorie de l’infraction, de 10 ou 20 millions d’euros, ou, dans le cas d’une entreprise, </a:t>
            </a:r>
            <a:r>
              <a:rPr lang="fr-FR" sz="2400" b="1" dirty="0"/>
              <a:t>de 2% jusqu’à 4% du  chiffre d'affaires annuel mondial</a:t>
            </a:r>
            <a:r>
              <a:rPr lang="fr-FR" sz="2400" dirty="0"/>
              <a:t>, le montant le plus élevé étant retenu.</a:t>
            </a:r>
          </a:p>
          <a:p>
            <a:r>
              <a:rPr lang="fr-FR" sz="2400" dirty="0"/>
              <a:t>Ce montant doit être rapporté au fait que, pour les traitements transnationaux, la sanction sera conjointement adoptée entre l’ensemble des autorités concernées, donc potentiellement pour le territoire de toute l’Union européenne.</a:t>
            </a:r>
          </a:p>
          <a:p>
            <a:r>
              <a:rPr lang="fr-FR" sz="2400" dirty="0"/>
              <a:t>Dans ce cas, une seule et même décision de sanction décidée par plusieurs autorités de protection sera infligée à l’entreprise.</a:t>
            </a:r>
          </a:p>
          <a:p>
            <a:endParaRPr lang="fr-FR" dirty="0"/>
          </a:p>
        </p:txBody>
      </p:sp>
      <p:sp>
        <p:nvSpPr>
          <p:cNvPr id="2" name="Espace réservé du pied de page 1"/>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568541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Sources</a:t>
            </a:r>
            <a:endParaRPr lang="fr-FR" dirty="0"/>
          </a:p>
        </p:txBody>
      </p:sp>
      <p:sp>
        <p:nvSpPr>
          <p:cNvPr id="3" name="Espace réservé du contenu 2"/>
          <p:cNvSpPr>
            <a:spLocks noGrp="1"/>
          </p:cNvSpPr>
          <p:nvPr>
            <p:ph idx="1"/>
          </p:nvPr>
        </p:nvSpPr>
        <p:spPr/>
        <p:txBody>
          <a:bodyPr/>
          <a:lstStyle/>
          <a:p>
            <a:r>
              <a:rPr lang="fr-FR" dirty="0">
                <a:hlinkClick r:id="rId2"/>
              </a:rPr>
              <a:t>http://viadialog.com/fr/blog-et-actualites</a:t>
            </a:r>
            <a:r>
              <a:rPr lang="fr-FR" dirty="0" smtClean="0">
                <a:hlinkClick r:id="rId2"/>
              </a:rPr>
              <a:t>/</a:t>
            </a:r>
            <a:endParaRPr lang="fr-FR" dirty="0"/>
          </a:p>
          <a:p>
            <a:r>
              <a:rPr lang="fr-FR" u="sng" dirty="0">
                <a:hlinkClick r:id="rId3"/>
              </a:rPr>
              <a:t>http://www.cada.fr</a:t>
            </a:r>
            <a:endParaRPr lang="fr-FR" dirty="0"/>
          </a:p>
          <a:p>
            <a:r>
              <a:rPr lang="fr-FR" u="sng" dirty="0">
                <a:hlinkClick r:id="rId4"/>
              </a:rPr>
              <a:t>https://www.cnil.fr/</a:t>
            </a:r>
            <a:r>
              <a:rPr lang="fr-FR" u="sng" dirty="0"/>
              <a:t> </a:t>
            </a:r>
            <a:endParaRPr lang="fr-FR" dirty="0"/>
          </a:p>
          <a:p>
            <a:r>
              <a:rPr lang="fr-FR" dirty="0">
                <a:hlinkClick r:id="rId5"/>
              </a:rPr>
              <a:t>http://</a:t>
            </a:r>
            <a:r>
              <a:rPr lang="fr-FR" dirty="0" smtClean="0">
                <a:hlinkClick r:id="rId5"/>
              </a:rPr>
              <a:t>www.amue.fr</a:t>
            </a:r>
            <a:endParaRPr lang="fr-FR" dirty="0" smtClean="0"/>
          </a:p>
          <a:p>
            <a:r>
              <a:rPr lang="fr-FR" dirty="0">
                <a:hlinkClick r:id="rId6"/>
              </a:rPr>
              <a:t>https://fr.mailjet.com/rgpd/changements-majeurs</a:t>
            </a:r>
            <a:r>
              <a:rPr lang="fr-FR" dirty="0" smtClean="0">
                <a:hlinkClick r:id="rId6"/>
              </a:rPr>
              <a:t>/</a:t>
            </a:r>
            <a:endParaRPr lang="fr-FR" dirty="0" smtClean="0"/>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1100321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1"/>
                </a:solidFill>
              </a:rPr>
              <a:t>TIMELINE</a:t>
            </a:r>
            <a:endParaRPr lang="fr-FR" dirty="0">
              <a:solidFill>
                <a:schemeClr val="tx1"/>
              </a:solidFill>
            </a:endParaRPr>
          </a:p>
        </p:txBody>
      </p:sp>
      <p:pic>
        <p:nvPicPr>
          <p:cNvPr id="4" name="Espace réservé du contenu 3"/>
          <p:cNvPicPr>
            <a:picLocks noGrp="1" noChangeAspect="1"/>
          </p:cNvPicPr>
          <p:nvPr>
            <p:ph idx="1"/>
          </p:nvPr>
        </p:nvPicPr>
        <p:blipFill>
          <a:blip r:embed="rId2"/>
          <a:srcRect t="-88646" b="-88646"/>
          <a:stretch>
            <a:fillRect/>
          </a:stretch>
        </p:blipFill>
        <p:spPr>
          <a:xfrm>
            <a:off x="306561" y="1425388"/>
            <a:ext cx="8572856" cy="4863353"/>
          </a:xfrm>
        </p:spPr>
      </p:pic>
      <p:sp>
        <p:nvSpPr>
          <p:cNvPr id="5" name="Espace réservé du pied de page 4"/>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2072775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9207" y="344958"/>
            <a:ext cx="7583487" cy="1629227"/>
          </a:xfrm>
        </p:spPr>
        <p:txBody>
          <a:bodyPr/>
          <a:lstStyle/>
          <a:p>
            <a:pPr lvl="0" algn="ctr"/>
            <a:r>
              <a:rPr lang="fr-FR" b="1" dirty="0" smtClean="0">
                <a:solidFill>
                  <a:srgbClr val="000000"/>
                </a:solidFill>
              </a:rPr>
              <a:t>Quels </a:t>
            </a:r>
            <a:r>
              <a:rPr lang="fr-FR" b="1" dirty="0">
                <a:solidFill>
                  <a:srgbClr val="000000"/>
                </a:solidFill>
              </a:rPr>
              <a:t>changements majeurs apporte le RGPD </a:t>
            </a:r>
            <a:r>
              <a:rPr lang="fr-FR" b="1" dirty="0" smtClean="0">
                <a:solidFill>
                  <a:srgbClr val="000000"/>
                </a:solidFill>
              </a:rPr>
              <a:t>?</a:t>
            </a:r>
            <a:endParaRPr lang="fr-FR" b="1" dirty="0">
              <a:solidFill>
                <a:srgbClr val="000000"/>
              </a:solidFill>
            </a:endParaRPr>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a:t> </a:t>
            </a:r>
            <a:endParaRPr lang="fr-FR" dirty="0"/>
          </a:p>
          <a:p>
            <a:pPr lvl="0">
              <a:buFont typeface="Wingdings" charset="2"/>
              <a:buChar char="§"/>
            </a:pPr>
            <a:r>
              <a:rPr lang="fr-FR" sz="2300" dirty="0"/>
              <a:t>Une définition élargie des données </a:t>
            </a:r>
            <a:r>
              <a:rPr lang="fr-FR" sz="2300" dirty="0" smtClean="0"/>
              <a:t>personnelles ;</a:t>
            </a:r>
            <a:endParaRPr lang="fr-FR" sz="2300" dirty="0"/>
          </a:p>
          <a:p>
            <a:pPr lvl="0">
              <a:buFont typeface="Wingdings" charset="2"/>
              <a:buChar char="§"/>
            </a:pPr>
            <a:r>
              <a:rPr lang="fr-FR" sz="2300" dirty="0"/>
              <a:t>Des droits individuels renforcés en matière de </a:t>
            </a:r>
            <a:r>
              <a:rPr lang="fr-FR" sz="2300" dirty="0" smtClean="0"/>
              <a:t>consentement ;</a:t>
            </a:r>
            <a:endParaRPr lang="fr-FR" sz="2300" dirty="0"/>
          </a:p>
          <a:p>
            <a:pPr lvl="0">
              <a:buFont typeface="Wingdings" charset="2"/>
              <a:buChar char="§"/>
            </a:pPr>
            <a:r>
              <a:rPr lang="fr-FR" sz="2300" dirty="0"/>
              <a:t>Une application </a:t>
            </a:r>
            <a:r>
              <a:rPr lang="fr-FR" sz="2300" dirty="0" smtClean="0"/>
              <a:t>extraterritoriale ;</a:t>
            </a:r>
            <a:endParaRPr lang="fr-FR" sz="2300" dirty="0"/>
          </a:p>
          <a:p>
            <a:pPr lvl="0">
              <a:buFont typeface="Wingdings" charset="2"/>
              <a:buChar char="§"/>
            </a:pPr>
            <a:r>
              <a:rPr lang="fr-FR" sz="2300" dirty="0"/>
              <a:t>L’obligation de mettre en place </a:t>
            </a:r>
            <a:r>
              <a:rPr lang="fr-FR" sz="2300" dirty="0" smtClean="0"/>
              <a:t>des </a:t>
            </a:r>
            <a:r>
              <a:rPr lang="fr-FR" sz="2300" dirty="0"/>
              <a:t>mesures préventives de protection des </a:t>
            </a:r>
            <a:r>
              <a:rPr lang="fr-FR" sz="2300" dirty="0" smtClean="0"/>
              <a:t>données ;</a:t>
            </a:r>
            <a:endParaRPr lang="fr-FR" sz="2300" dirty="0"/>
          </a:p>
          <a:p>
            <a:pPr lvl="0">
              <a:buFont typeface="Wingdings" charset="2"/>
              <a:buChar char="§"/>
            </a:pPr>
            <a:r>
              <a:rPr lang="fr-FR" sz="2300" dirty="0"/>
              <a:t>L’obligation d’informer les personnes concernées de toute fuite des </a:t>
            </a:r>
            <a:r>
              <a:rPr lang="fr-FR" sz="2300" dirty="0" smtClean="0"/>
              <a:t>données ;</a:t>
            </a:r>
            <a:endParaRPr lang="fr-FR" sz="2300" dirty="0"/>
          </a:p>
          <a:p>
            <a:pPr lvl="0">
              <a:buFont typeface="Wingdings" charset="2"/>
              <a:buChar char="§"/>
            </a:pPr>
            <a:r>
              <a:rPr lang="fr-FR" sz="2300" dirty="0"/>
              <a:t>La nomination obligatoire d’un Délégué à la Protection des </a:t>
            </a:r>
            <a:r>
              <a:rPr lang="fr-FR" sz="2300" dirty="0" smtClean="0"/>
              <a:t>Données ;</a:t>
            </a:r>
            <a:endParaRPr lang="fr-FR" sz="2300" dirty="0"/>
          </a:p>
          <a:p>
            <a:pPr lvl="0">
              <a:buFont typeface="Wingdings" charset="2"/>
              <a:buChar char="§"/>
            </a:pPr>
            <a:r>
              <a:rPr lang="fr-FR" sz="2300" dirty="0"/>
              <a:t>Des mesures techniques et organisationnelles plus </a:t>
            </a:r>
            <a:r>
              <a:rPr lang="fr-FR" sz="2300" dirty="0" smtClean="0"/>
              <a:t>strictes.</a:t>
            </a:r>
            <a:endParaRPr lang="fr-FR" sz="2300"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3274858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973" y="260482"/>
            <a:ext cx="7727978" cy="1164906"/>
          </a:xfrm>
        </p:spPr>
        <p:txBody>
          <a:bodyPr/>
          <a:lstStyle/>
          <a:p>
            <a:pPr algn="ctr"/>
            <a:r>
              <a:rPr lang="fr-FR" dirty="0" smtClean="0">
                <a:solidFill>
                  <a:srgbClr val="000000"/>
                </a:solidFill>
              </a:rPr>
              <a:t>Le délégué à la protection des données </a:t>
            </a:r>
            <a:r>
              <a:rPr lang="mr-IN" dirty="0" smtClean="0">
                <a:solidFill>
                  <a:srgbClr val="000000"/>
                </a:solidFill>
              </a:rPr>
              <a:t>–</a:t>
            </a:r>
            <a:r>
              <a:rPr lang="fr-FR" dirty="0" smtClean="0">
                <a:solidFill>
                  <a:srgbClr val="000000"/>
                </a:solidFill>
              </a:rPr>
              <a:t> Data protection </a:t>
            </a:r>
            <a:r>
              <a:rPr lang="fr-FR" dirty="0" err="1" smtClean="0">
                <a:solidFill>
                  <a:srgbClr val="000000"/>
                </a:solidFill>
              </a:rPr>
              <a:t>officer</a:t>
            </a:r>
            <a:endParaRPr lang="fr-FR" dirty="0">
              <a:solidFill>
                <a:srgbClr val="000000"/>
              </a:solidFill>
            </a:endParaRPr>
          </a:p>
        </p:txBody>
      </p:sp>
      <p:pic>
        <p:nvPicPr>
          <p:cNvPr id="4" name="Espace réservé du contenu 3"/>
          <p:cNvPicPr>
            <a:picLocks noGrp="1" noChangeAspect="1"/>
          </p:cNvPicPr>
          <p:nvPr>
            <p:ph idx="1"/>
          </p:nvPr>
        </p:nvPicPr>
        <p:blipFill>
          <a:blip r:embed="rId2"/>
          <a:srcRect t="-37865" b="-37865"/>
          <a:stretch>
            <a:fillRect/>
          </a:stretch>
        </p:blipFill>
        <p:spPr>
          <a:xfrm>
            <a:off x="790046" y="1611462"/>
            <a:ext cx="7583487" cy="4208930"/>
          </a:xfrm>
        </p:spPr>
      </p:pic>
      <p:sp>
        <p:nvSpPr>
          <p:cNvPr id="5" name="Espace réservé du pied de page 4"/>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1484861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8441" y="1947333"/>
            <a:ext cx="8319758" cy="4910667"/>
          </a:xfrm>
        </p:spPr>
        <p:txBody>
          <a:bodyPr>
            <a:normAutofit fontScale="25000" lnSpcReduction="20000"/>
          </a:bodyPr>
          <a:lstStyle/>
          <a:p>
            <a:pPr>
              <a:buFont typeface="Wingdings" charset="2"/>
              <a:buChar char="Ø"/>
            </a:pPr>
            <a:r>
              <a:rPr lang="fr-FR" sz="6400" dirty="0"/>
              <a:t>I</a:t>
            </a:r>
            <a:r>
              <a:rPr lang="fr-FR" sz="6400" dirty="0" smtClean="0"/>
              <a:t>nformer </a:t>
            </a:r>
            <a:r>
              <a:rPr lang="fr-FR" sz="6400" dirty="0"/>
              <a:t>et conseiller le responsable du traitement ou le sous-traitant ainsi que les employés qui procèdent au traitement sur les obligations qui leur incombent en vertu du présent règlement et d'autres dispositions du droit de l'Union ou du droit des États membres en matière de protection des </a:t>
            </a:r>
            <a:r>
              <a:rPr lang="fr-FR" sz="6400" dirty="0" smtClean="0"/>
              <a:t>données ;</a:t>
            </a:r>
            <a:endParaRPr lang="fr-FR" sz="6400" dirty="0"/>
          </a:p>
          <a:p>
            <a:pPr>
              <a:buFont typeface="Wingdings" charset="2"/>
              <a:buChar char="Ø"/>
            </a:pPr>
            <a:r>
              <a:rPr lang="fr-FR" sz="6400" dirty="0"/>
              <a:t>C</a:t>
            </a:r>
            <a:r>
              <a:rPr lang="fr-FR" sz="6400" dirty="0" smtClean="0"/>
              <a:t>ontrôler </a:t>
            </a:r>
            <a:r>
              <a:rPr lang="fr-FR" sz="6400" dirty="0"/>
              <a:t>le respect du présent règlement, d'autres dispositions du droit de l'Union ou du droit des États membres en matière de protection des données et des règles internes du responsable du traitement ou du sous-traitant en matière de protection des données à caractère personnel, y compris en ce qui concerne la répartition des responsabilités, la sensibilisation et la formation du personnel participant aux opérations de traitement, et les audits s'y </a:t>
            </a:r>
            <a:r>
              <a:rPr lang="fr-FR" sz="6400" dirty="0" smtClean="0"/>
              <a:t>rapportant ;</a:t>
            </a:r>
            <a:endParaRPr lang="fr-FR" sz="6400" dirty="0"/>
          </a:p>
          <a:p>
            <a:pPr>
              <a:buFont typeface="Wingdings" charset="2"/>
              <a:buChar char="Ø"/>
            </a:pPr>
            <a:r>
              <a:rPr lang="fr-FR" sz="6400" dirty="0"/>
              <a:t>D</a:t>
            </a:r>
            <a:r>
              <a:rPr lang="fr-FR" sz="6400" dirty="0" smtClean="0"/>
              <a:t>ispenser </a:t>
            </a:r>
            <a:r>
              <a:rPr lang="fr-FR" sz="6400" dirty="0"/>
              <a:t>des conseils, sur demande, en ce qui concerne l'analyse d'impact relative à la protection des données et vérifier l'exécution de celle-ci en vertu de l'article </a:t>
            </a:r>
            <a:r>
              <a:rPr lang="fr-FR" sz="6400" dirty="0" smtClean="0"/>
              <a:t>35 ;</a:t>
            </a:r>
            <a:endParaRPr lang="fr-FR" sz="6400" dirty="0"/>
          </a:p>
          <a:p>
            <a:pPr>
              <a:buFont typeface="Wingdings" charset="2"/>
              <a:buChar char="Ø"/>
            </a:pPr>
            <a:r>
              <a:rPr lang="fr-FR" sz="6400" dirty="0"/>
              <a:t>C</a:t>
            </a:r>
            <a:r>
              <a:rPr lang="fr-FR" sz="6400" dirty="0" smtClean="0"/>
              <a:t>oopérer </a:t>
            </a:r>
            <a:r>
              <a:rPr lang="fr-FR" sz="6400" dirty="0"/>
              <a:t>avec l'autorité de </a:t>
            </a:r>
            <a:r>
              <a:rPr lang="fr-FR" sz="6400" dirty="0" smtClean="0"/>
              <a:t>contrôle ;</a:t>
            </a:r>
            <a:endParaRPr lang="fr-FR" sz="6400" dirty="0"/>
          </a:p>
          <a:p>
            <a:pPr>
              <a:buFont typeface="Wingdings" charset="2"/>
              <a:buChar char="Ø"/>
            </a:pPr>
            <a:r>
              <a:rPr lang="fr-FR" sz="6400" dirty="0"/>
              <a:t>F</a:t>
            </a:r>
            <a:r>
              <a:rPr lang="fr-FR" sz="6400" dirty="0" smtClean="0"/>
              <a:t>aire </a:t>
            </a:r>
            <a:r>
              <a:rPr lang="fr-FR" sz="6400" dirty="0"/>
              <a:t>office de point de contact pour l'autorité de contrôle sur les questions relatives au traitement, y compris la consultation préalable visée à l'article 36, et mener des consultations, le cas échéant, sur tout autre sujet.</a:t>
            </a: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
        <p:nvSpPr>
          <p:cNvPr id="6" name="Titre 5"/>
          <p:cNvSpPr>
            <a:spLocks noGrp="1"/>
          </p:cNvSpPr>
          <p:nvPr>
            <p:ph type="title"/>
          </p:nvPr>
        </p:nvSpPr>
        <p:spPr>
          <a:xfrm>
            <a:off x="779463" y="-206256"/>
            <a:ext cx="7583487" cy="1631644"/>
          </a:xfrm>
        </p:spPr>
        <p:txBody>
          <a:bodyPr/>
          <a:lstStyle/>
          <a:p>
            <a:pPr algn="ctr"/>
            <a:r>
              <a:rPr lang="fr-FR" dirty="0" smtClean="0">
                <a:solidFill>
                  <a:srgbClr val="000000"/>
                </a:solidFill>
              </a:rPr>
              <a:t/>
            </a:r>
            <a:br>
              <a:rPr lang="fr-FR" dirty="0" smtClean="0">
                <a:solidFill>
                  <a:srgbClr val="000000"/>
                </a:solidFill>
              </a:rPr>
            </a:br>
            <a:r>
              <a:rPr lang="fr-FR" dirty="0">
                <a:solidFill>
                  <a:srgbClr val="000000"/>
                </a:solidFill>
              </a:rPr>
              <a:t/>
            </a:r>
            <a:br>
              <a:rPr lang="fr-FR" dirty="0">
                <a:solidFill>
                  <a:srgbClr val="000000"/>
                </a:solidFill>
              </a:rPr>
            </a:br>
            <a:r>
              <a:rPr lang="fr-FR" dirty="0" smtClean="0">
                <a:solidFill>
                  <a:srgbClr val="000000"/>
                </a:solidFill>
              </a:rPr>
              <a:t/>
            </a:r>
            <a:br>
              <a:rPr lang="fr-FR" dirty="0" smtClean="0">
                <a:solidFill>
                  <a:srgbClr val="000000"/>
                </a:solidFill>
              </a:rPr>
            </a:br>
            <a:r>
              <a:rPr lang="fr-FR" dirty="0">
                <a:solidFill>
                  <a:srgbClr val="000000"/>
                </a:solidFill>
              </a:rPr>
              <a:t/>
            </a:r>
            <a:br>
              <a:rPr lang="fr-FR" dirty="0">
                <a:solidFill>
                  <a:srgbClr val="000000"/>
                </a:solidFill>
              </a:rPr>
            </a:br>
            <a:r>
              <a:rPr lang="fr-FR" dirty="0" smtClean="0">
                <a:solidFill>
                  <a:srgbClr val="000000"/>
                </a:solidFill>
              </a:rPr>
              <a:t/>
            </a:r>
            <a:br>
              <a:rPr lang="fr-FR" dirty="0" smtClean="0">
                <a:solidFill>
                  <a:srgbClr val="000000"/>
                </a:solidFill>
              </a:rPr>
            </a:br>
            <a:r>
              <a:rPr lang="fr-FR" dirty="0" smtClean="0">
                <a:solidFill>
                  <a:srgbClr val="000000"/>
                </a:solidFill>
              </a:rPr>
              <a:t/>
            </a:r>
            <a:br>
              <a:rPr lang="fr-FR" dirty="0" smtClean="0">
                <a:solidFill>
                  <a:srgbClr val="000000"/>
                </a:solidFill>
              </a:rPr>
            </a:br>
            <a:r>
              <a:rPr lang="fr-FR" dirty="0">
                <a:solidFill>
                  <a:srgbClr val="000000"/>
                </a:solidFill>
              </a:rPr>
              <a:t/>
            </a:r>
            <a:br>
              <a:rPr lang="fr-FR" dirty="0">
                <a:solidFill>
                  <a:srgbClr val="000000"/>
                </a:solidFill>
              </a:rPr>
            </a:br>
            <a:r>
              <a:rPr lang="fr-FR" dirty="0" smtClean="0">
                <a:solidFill>
                  <a:srgbClr val="000000"/>
                </a:solidFill>
              </a:rPr>
              <a:t/>
            </a:r>
            <a:br>
              <a:rPr lang="fr-FR" dirty="0" smtClean="0">
                <a:solidFill>
                  <a:srgbClr val="000000"/>
                </a:solidFill>
              </a:rPr>
            </a:br>
            <a:r>
              <a:rPr lang="fr-FR" sz="3200" dirty="0" smtClean="0">
                <a:solidFill>
                  <a:srgbClr val="000000"/>
                </a:solidFill>
              </a:rPr>
              <a:t>Principales </a:t>
            </a:r>
            <a:r>
              <a:rPr lang="fr-FR" sz="3200" dirty="0">
                <a:solidFill>
                  <a:srgbClr val="000000"/>
                </a:solidFill>
              </a:rPr>
              <a:t>missions du délégué à la protection des </a:t>
            </a:r>
            <a:r>
              <a:rPr lang="fr-FR" sz="3200" dirty="0" smtClean="0">
                <a:solidFill>
                  <a:srgbClr val="000000"/>
                </a:solidFill>
              </a:rPr>
              <a:t>données</a:t>
            </a:r>
            <a:endParaRPr lang="fr-FR" sz="3200" dirty="0"/>
          </a:p>
        </p:txBody>
      </p:sp>
    </p:spTree>
    <p:extLst>
      <p:ext uri="{BB962C8B-B14F-4D97-AF65-F5344CB8AC3E}">
        <p14:creationId xmlns:p14="http://schemas.microsoft.com/office/powerpoint/2010/main" val="172259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9463" y="1332582"/>
            <a:ext cx="7583487" cy="5415319"/>
          </a:xfrm>
        </p:spPr>
        <p:txBody>
          <a:bodyPr>
            <a:normAutofit/>
          </a:bodyPr>
          <a:lstStyle/>
          <a:p>
            <a:pPr lvl="0"/>
            <a:r>
              <a:rPr lang="fr-FR" sz="1800" dirty="0" smtClean="0">
                <a:solidFill>
                  <a:srgbClr val="000000"/>
                </a:solidFill>
              </a:rPr>
              <a:t>«RESPONSABLE DU TRAITEMENT»</a:t>
            </a:r>
          </a:p>
          <a:p>
            <a:pPr marL="0" lvl="0" indent="0">
              <a:buNone/>
            </a:pPr>
            <a:r>
              <a:rPr lang="fr-FR" sz="1800" dirty="0" smtClean="0"/>
              <a:t>Personne </a:t>
            </a:r>
            <a:r>
              <a:rPr lang="fr-FR" sz="1800" dirty="0"/>
              <a:t>physique ou morale, l'autorité publique, le service ou un autre organisme qui, seul ou conjointement avec d'autres, détermine les finalités et les moyens du traitement; lorsque les finalités et les moyens de ce traitement sont déterminés par le droit de l'Union ou le droit d'un État membre, le responsable du traitement peut être désigné ou les critères spécifiques applicables à sa désignation peuvent être prévus par le droit de l'Union ou par le droit d'un État </a:t>
            </a:r>
            <a:r>
              <a:rPr lang="fr-FR" sz="1800" dirty="0" smtClean="0"/>
              <a:t>membre. </a:t>
            </a:r>
          </a:p>
          <a:p>
            <a:pPr marL="0" lvl="0" indent="0">
              <a:buNone/>
            </a:pPr>
            <a:endParaRPr lang="fr-FR" sz="1800" dirty="0"/>
          </a:p>
          <a:p>
            <a:pPr lvl="0"/>
            <a:r>
              <a:rPr lang="fr-FR" sz="1800" dirty="0" smtClean="0">
                <a:solidFill>
                  <a:schemeClr val="tx1"/>
                </a:solidFill>
              </a:rPr>
              <a:t>«SOUS-TRAITANT»</a:t>
            </a:r>
          </a:p>
          <a:p>
            <a:pPr marL="0" lvl="0" indent="0">
              <a:buNone/>
            </a:pPr>
            <a:r>
              <a:rPr lang="fr-FR" sz="1800" dirty="0" smtClean="0"/>
              <a:t> </a:t>
            </a:r>
            <a:r>
              <a:rPr lang="fr-FR" sz="1800" dirty="0"/>
              <a:t>P</a:t>
            </a:r>
            <a:r>
              <a:rPr lang="fr-FR" sz="1800" dirty="0" smtClean="0"/>
              <a:t>ersonne </a:t>
            </a:r>
            <a:r>
              <a:rPr lang="fr-FR" sz="1800" dirty="0"/>
              <a:t>physique ou morale, l'autorité publique, le service ou un autre organisme qui traite des données à caractère personnel pour le compte du responsable du </a:t>
            </a:r>
            <a:r>
              <a:rPr lang="fr-FR" sz="1800" dirty="0" smtClean="0"/>
              <a:t>traitement</a:t>
            </a:r>
            <a:r>
              <a:rPr lang="fr-FR" sz="1800" dirty="0"/>
              <a:t>.</a:t>
            </a:r>
          </a:p>
          <a:p>
            <a:endParaRPr lang="fr-FR" dirty="0"/>
          </a:p>
          <a:p>
            <a:endParaRPr lang="fr-FR" dirty="0"/>
          </a:p>
        </p:txBody>
      </p:sp>
      <p:sp>
        <p:nvSpPr>
          <p:cNvPr id="4" name="ZoneTexte 3"/>
          <p:cNvSpPr txBox="1"/>
          <p:nvPr/>
        </p:nvSpPr>
        <p:spPr>
          <a:xfrm>
            <a:off x="2425918" y="169333"/>
            <a:ext cx="5014648" cy="923330"/>
          </a:xfrm>
          <a:prstGeom prst="rect">
            <a:avLst/>
          </a:prstGeom>
          <a:noFill/>
        </p:spPr>
        <p:txBody>
          <a:bodyPr wrap="square" rtlCol="0">
            <a:spAutoFit/>
          </a:bodyPr>
          <a:lstStyle/>
          <a:p>
            <a:endParaRPr lang="fr-FR" b="1" dirty="0" smtClean="0"/>
          </a:p>
          <a:p>
            <a:r>
              <a:rPr lang="fr-FR" sz="3600" b="1" dirty="0" smtClean="0"/>
              <a:t>Définitions utiles</a:t>
            </a:r>
            <a:endParaRPr lang="fr-FR" sz="3600" b="1" dirty="0"/>
          </a:p>
        </p:txBody>
      </p:sp>
      <p:sp>
        <p:nvSpPr>
          <p:cNvPr id="5" name="Espace réservé du pied de page 4"/>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1475336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9463" y="719667"/>
            <a:ext cx="7583487" cy="5318063"/>
          </a:xfrm>
        </p:spPr>
        <p:txBody>
          <a:bodyPr>
            <a:normAutofit fontScale="92500"/>
          </a:bodyPr>
          <a:lstStyle/>
          <a:p>
            <a:pPr lvl="0"/>
            <a:r>
              <a:rPr lang="fr-FR" dirty="0" smtClean="0">
                <a:solidFill>
                  <a:srgbClr val="000000"/>
                </a:solidFill>
              </a:rPr>
              <a:t>«CONSENTEMENT» </a:t>
            </a:r>
          </a:p>
          <a:p>
            <a:pPr marL="0" lvl="0" indent="0">
              <a:buNone/>
            </a:pPr>
            <a:r>
              <a:rPr lang="fr-FR" dirty="0" smtClean="0"/>
              <a:t>Consentement de </a:t>
            </a:r>
            <a:r>
              <a:rPr lang="fr-FR" dirty="0"/>
              <a:t>la personne concernée, toute manifestation de volonté, libre, spécifique, éclairée et univoque par laquelle la personne concernée accepte, par une déclaration ou par un acte positif clair, que des données à caractère personnel la concernant fassent l'objet d'un </a:t>
            </a:r>
            <a:r>
              <a:rPr lang="fr-FR" dirty="0" smtClean="0"/>
              <a:t>traitement</a:t>
            </a:r>
            <a:r>
              <a:rPr lang="fr-FR" dirty="0"/>
              <a:t>.</a:t>
            </a:r>
            <a:r>
              <a:rPr lang="fr-FR" dirty="0" smtClean="0"/>
              <a:t> </a:t>
            </a:r>
            <a:endParaRPr lang="fr-FR" dirty="0"/>
          </a:p>
          <a:p>
            <a:pPr lvl="0"/>
            <a:r>
              <a:rPr lang="fr-FR" dirty="0" smtClean="0">
                <a:solidFill>
                  <a:srgbClr val="000000"/>
                </a:solidFill>
              </a:rPr>
              <a:t>«VIOLATION DE DONNÉES À CARACTÈRE PERSONNEL»</a:t>
            </a:r>
            <a:endParaRPr lang="fr-FR" dirty="0"/>
          </a:p>
          <a:p>
            <a:pPr marL="0" lvl="0" indent="0">
              <a:buNone/>
            </a:pPr>
            <a:r>
              <a:rPr lang="fr-FR" dirty="0" smtClean="0"/>
              <a:t>Une </a:t>
            </a:r>
            <a:r>
              <a:rPr lang="fr-FR" dirty="0"/>
              <a:t>violation de la sécurité entraînant, de manière accidentelle ou illicite, la destruction, la perte, l'altération, la divulgation non autorisée de données à caractère personnel transmises, conservées ou traitées d'une autre manière, ou l'accès non autorisé à de telles données.</a:t>
            </a:r>
          </a:p>
          <a:p>
            <a:pPr marL="0" indent="0">
              <a:buNone/>
            </a:pPr>
            <a:r>
              <a:rPr lang="fr-FR" dirty="0"/>
              <a:t> </a:t>
            </a:r>
          </a:p>
          <a:p>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112593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9719" y="684166"/>
            <a:ext cx="7583487" cy="4803801"/>
          </a:xfrm>
        </p:spPr>
        <p:txBody>
          <a:bodyPr>
            <a:normAutofit fontScale="62500" lnSpcReduction="20000"/>
          </a:bodyPr>
          <a:lstStyle/>
          <a:p>
            <a:pPr lvl="0"/>
            <a:r>
              <a:rPr lang="fr-FR" dirty="0" smtClean="0">
                <a:solidFill>
                  <a:srgbClr val="000000"/>
                </a:solidFill>
              </a:rPr>
              <a:t>«</a:t>
            </a:r>
            <a:r>
              <a:rPr lang="fr-FR" sz="2600" dirty="0" smtClean="0">
                <a:solidFill>
                  <a:srgbClr val="000000"/>
                </a:solidFill>
              </a:rPr>
              <a:t>DESTINATAIRE»</a:t>
            </a:r>
            <a:endParaRPr lang="fr-FR" sz="2600" dirty="0" smtClean="0"/>
          </a:p>
          <a:p>
            <a:pPr marL="0" lvl="0" indent="0">
              <a:buNone/>
            </a:pPr>
            <a:r>
              <a:rPr lang="fr-FR" sz="2900" dirty="0" smtClean="0"/>
              <a:t>Personne physique ou morale, l'autorité publique, le service ou tout autre organisme qui reçoit communication de données à caractère personnel, qu'il s'agisse ou non d'un tiers. Toutefois, les autorités publiques (4.5.2016 FR Journal officiel de l'Union européenne L 119/33) qui sont susceptibles de recevoir communication de données à caractère personnel dans le cadre d'une mission d'enquête particulière conformément au droit de l'Union ou au droit d'un État membre ne sont pas considérées comme des destinataires; le traitement de ces données par les autorités publiques en question est conforme aux règles applicables en matière de protection des données en fonction des finalités du traitement. </a:t>
            </a:r>
          </a:p>
          <a:p>
            <a:pPr lvl="0"/>
            <a:r>
              <a:rPr lang="fr-FR" sz="2900" dirty="0" smtClean="0">
                <a:solidFill>
                  <a:srgbClr val="000000"/>
                </a:solidFill>
              </a:rPr>
              <a:t>«TIERS»</a:t>
            </a:r>
          </a:p>
          <a:p>
            <a:pPr marL="0" lvl="0" indent="0">
              <a:buNone/>
            </a:pPr>
            <a:r>
              <a:rPr lang="fr-FR" sz="2900" dirty="0" smtClean="0"/>
              <a:t>Une personne physique ou morale, une autorité publique, un service ou un organisme autre que la personne concernée, le responsable du traitement, le sous-traitant et les personnes qui, placées sous l'autorité directe du responsable du traitement ou du sous-traitant, sont autorisées à traiter les données à caractère personnel. </a:t>
            </a:r>
          </a:p>
          <a:p>
            <a:endParaRPr lang="fr-FR" dirty="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Nawale LAMRINI</a:t>
            </a:r>
            <a:endParaRPr lang="fr-FR"/>
          </a:p>
        </p:txBody>
      </p:sp>
    </p:spTree>
    <p:extLst>
      <p:ext uri="{BB962C8B-B14F-4D97-AF65-F5344CB8AC3E}">
        <p14:creationId xmlns:p14="http://schemas.microsoft.com/office/powerpoint/2010/main" val="1859013905"/>
      </p:ext>
    </p:extLst>
  </p:cSld>
  <p:clrMapOvr>
    <a:masterClrMapping/>
  </p:clrMapOvr>
</p:sld>
</file>

<file path=ppt/theme/theme1.xml><?xml version="1.0" encoding="utf-8"?>
<a:theme xmlns:a="http://schemas.openxmlformats.org/drawingml/2006/main" name="Révolution">
  <a:themeElements>
    <a:clrScheme name="Ré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é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é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Révolution.thmx</Template>
  <TotalTime>931</TotalTime>
  <Words>1347</Words>
  <Application>Microsoft Office PowerPoint</Application>
  <PresentationFormat>Affichage à l'écran (4:3)</PresentationFormat>
  <Paragraphs>150</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Révolution</vt:lpstr>
      <vt:lpstr>RGPD</vt:lpstr>
      <vt:lpstr>Qu’est-ce que le RGPD ?</vt:lpstr>
      <vt:lpstr>TIMELINE</vt:lpstr>
      <vt:lpstr>Quels changements majeurs apporte le RGPD ?</vt:lpstr>
      <vt:lpstr>Le délégué à la protection des données – Data protection officer</vt:lpstr>
      <vt:lpstr>        Principales missions du délégué à la protection des données</vt:lpstr>
      <vt:lpstr>Présentation PowerPoint</vt:lpstr>
      <vt:lpstr>Présentation PowerPoint</vt:lpstr>
      <vt:lpstr>Présentation PowerPoint</vt:lpstr>
      <vt:lpstr>L’ essentiel du Règlement</vt:lpstr>
      <vt:lpstr>                Une application extraterritoriale</vt:lpstr>
      <vt:lpstr>Présentation PowerPoint</vt:lpstr>
      <vt:lpstr>Présentation PowerPoint</vt:lpstr>
      <vt:lpstr>Qu’est-ce qu’un traitement de données personnelles ? </vt:lpstr>
      <vt:lpstr> Objectifs : une conformité basée sur la transparence et la responsabilisation </vt:lpstr>
      <vt:lpstr>Présentation PowerPoint</vt:lpstr>
      <vt:lpstr>Qui est concerné par le RGPD ? </vt:lpstr>
      <vt:lpstr>Les bons réflexes   </vt:lpstr>
      <vt:lpstr>Présentation PowerPoint</vt:lpstr>
      <vt:lpstr>En bref…</vt:lpstr>
      <vt:lpstr>Présentation PowerPoint</vt:lpstr>
      <vt:lpstr> Sanctions   encadrées et renforcées</vt:lpstr>
      <vt:lpstr>Présentation PowerPoint</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RGPD</dc:title>
  <dc:creator>lam</dc:creator>
  <cp:lastModifiedBy>Nawale Lamrini</cp:lastModifiedBy>
  <cp:revision>27</cp:revision>
  <cp:lastPrinted>2018-06-19T07:21:01Z</cp:lastPrinted>
  <dcterms:created xsi:type="dcterms:W3CDTF">2018-06-10T21:00:46Z</dcterms:created>
  <dcterms:modified xsi:type="dcterms:W3CDTF">2018-06-19T12:28:49Z</dcterms:modified>
</cp:coreProperties>
</file>