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68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6" r:id="rId13"/>
    <p:sldId id="277" r:id="rId14"/>
    <p:sldId id="272" r:id="rId15"/>
    <p:sldId id="273" r:id="rId16"/>
    <p:sldId id="274" r:id="rId17"/>
    <p:sldId id="275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11"/>
  </p:normalViewPr>
  <p:slideViewPr>
    <p:cSldViewPr snapToGrid="0" snapToObjects="1">
      <p:cViewPr>
        <p:scale>
          <a:sx n="53" d="100"/>
          <a:sy n="53" d="100"/>
        </p:scale>
        <p:origin x="-1050" y="21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907946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Filière bibliothèque</a:t>
            </a:r>
            <a:r>
              <a:rPr lang="fr-FR" baseline="0" dirty="0" smtClean="0"/>
              <a:t> : Cat C magasinier, Cat B Bibliothécaire adjoint spécialisé, Cat A Bibliothécaire, Conservateur, Conservateur général</a:t>
            </a:r>
          </a:p>
          <a:p>
            <a:r>
              <a:rPr lang="fr-FR" baseline="0" dirty="0" smtClean="0"/>
              <a:t>Filière AENES : Cat C : adjoint administratif, Cat B Secrétaire , Cat A Attaché </a:t>
            </a:r>
          </a:p>
          <a:p>
            <a:r>
              <a:rPr lang="fr-FR" baseline="0" dirty="0" smtClean="0"/>
              <a:t>Filière ITRF : Cat C adjoint technique, cat B Technicien, Cat A : Assistant ingénieur, ingénieur d’étude et ingénieur de Recherche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034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RIFSEEP : régime indemnitaire tenant compte des fonctions, des sujétions, de l'expertise et de l'engagement professionnel</a:t>
            </a:r>
          </a:p>
          <a:p>
            <a:r>
              <a:rPr lang="fr-FR" dirty="0" smtClean="0"/>
              <a:t>PPRS : Prime de participation</a:t>
            </a:r>
            <a:r>
              <a:rPr lang="fr-FR" baseline="0" dirty="0" smtClean="0"/>
              <a:t> à la recherche scientifique</a:t>
            </a:r>
          </a:p>
          <a:p>
            <a:r>
              <a:rPr lang="fr-FR" baseline="0" dirty="0" smtClean="0"/>
              <a:t>PFR : Prime de fonction et de résultat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07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-Gilles Allain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667933" y="-8467"/>
            <a:ext cx="11344673" cy="8373204"/>
          </a:xfrm>
          <a:prstGeom prst="rect">
            <a:avLst/>
          </a:prstGeom>
          <a:solidFill>
            <a:srgbClr val="AE2D2C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2">
                    <a:hueOff val="-2473793"/>
                    <a:satOff val="-50209"/>
                    <a:lumOff val="23543"/>
                  </a:schemeClr>
                </a:solidFill>
              </a:defRPr>
            </a:pPr>
            <a:endParaRPr/>
          </a:p>
        </p:txBody>
      </p:sp>
      <p:pic>
        <p:nvPicPr>
          <p:cNvPr id="12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670" y="-89512"/>
            <a:ext cx="13010139" cy="99326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9307" y="8142065"/>
            <a:ext cx="3052201" cy="65042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hape 120"/>
          <p:cNvSpPr/>
          <p:nvPr/>
        </p:nvSpPr>
        <p:spPr>
          <a:xfrm>
            <a:off x="-82316" y="4485878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-42498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/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846666" y="6644518"/>
            <a:ext cx="331193" cy="64691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07" y="8139503"/>
            <a:ext cx="3052201" cy="652983"/>
          </a:xfrm>
          <a:prstGeom prst="rect">
            <a:avLst/>
          </a:prstGeom>
        </p:spPr>
      </p:pic>
      <p:sp>
        <p:nvSpPr>
          <p:cNvPr id="17" name="Shape 136"/>
          <p:cNvSpPr/>
          <p:nvPr/>
        </p:nvSpPr>
        <p:spPr>
          <a:xfrm>
            <a:off x="755269" y="4261692"/>
            <a:ext cx="5759948" cy="2364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900">
                <a:solidFill>
                  <a:srgbClr val="FFFFFF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ressources humaines à l’université</a:t>
            </a:r>
            <a:endParaRPr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8" name="Group 139"/>
          <p:cNvGrpSpPr/>
          <p:nvPr/>
        </p:nvGrpSpPr>
        <p:grpSpPr>
          <a:xfrm>
            <a:off x="780669" y="6644518"/>
            <a:ext cx="5759948" cy="650421"/>
            <a:chOff x="0" y="0"/>
            <a:chExt cx="5759947" cy="650419"/>
          </a:xfrm>
        </p:grpSpPr>
        <p:sp>
          <p:nvSpPr>
            <p:cNvPr id="19" name="Shape 137"/>
            <p:cNvSpPr/>
            <p:nvPr/>
          </p:nvSpPr>
          <p:spPr>
            <a:xfrm>
              <a:off x="0" y="193219"/>
              <a:ext cx="5759948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2200" b="1">
                  <a:solidFill>
                    <a:srgbClr val="FFFFFF"/>
                  </a:solidFill>
                  <a:latin typeface="Averta-Semibold"/>
                  <a:ea typeface="Averta-Semibold"/>
                  <a:cs typeface="Averta-Semibold"/>
                  <a:sym typeface="Averta-Semibold"/>
                </a:defRPr>
              </a:lvl1pPr>
            </a:lstStyle>
            <a:p>
              <a:r>
                <a:rPr lang="fr-FR" b="0" dirty="0" smtClean="0">
                  <a:latin typeface="Arial" charset="0"/>
                  <a:ea typeface="Arial" charset="0"/>
                  <a:cs typeface="Arial" charset="0"/>
                </a:rPr>
                <a:t>Vendredi 2 juin </a:t>
              </a:r>
              <a:r>
                <a:rPr b="0" dirty="0" smtClean="0">
                  <a:latin typeface="Arial" charset="0"/>
                  <a:ea typeface="Arial" charset="0"/>
                  <a:cs typeface="Arial" charset="0"/>
                </a:rPr>
                <a:t>2017</a:t>
              </a:r>
              <a:endParaRPr b="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Shape 138"/>
            <p:cNvSpPr/>
            <p:nvPr/>
          </p:nvSpPr>
          <p:spPr>
            <a:xfrm>
              <a:off x="65997" y="0"/>
              <a:ext cx="331193" cy="6469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REPRESENTATIVES DES </a:t>
            </a:r>
            <a:r>
              <a:rPr lang="fr-FR" dirty="0" smtClean="0">
                <a:solidFill>
                  <a:srgbClr val="FF0000"/>
                </a:solidFill>
              </a:rPr>
              <a:t>PERSONNELS COMMUNES A L’ENSEMBLE DES PERSONNELS </a:t>
            </a:r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l"/>
            <a:r>
              <a:rPr lang="fr-FR" dirty="0"/>
              <a:t>- Le Comité Technique Décret 2011-184 du 15 février 2011 </a:t>
            </a:r>
          </a:p>
          <a:p>
            <a:pPr algn="l"/>
            <a:r>
              <a:rPr lang="fr-FR" dirty="0"/>
              <a:t>- Composé du président, de l’autorité en matière de GRH et de 10 représentants des personnels élus </a:t>
            </a:r>
          </a:p>
          <a:p>
            <a:pPr algn="l"/>
            <a:r>
              <a:rPr lang="fr-FR" dirty="0"/>
              <a:t>- Attributions : Les questions générales et collectives (organisations, emplois, méthodes de travail, politique indemnitaire, insertion professionnelle) </a:t>
            </a:r>
          </a:p>
        </p:txBody>
      </p:sp>
    </p:spTree>
    <p:extLst>
      <p:ext uri="{BB962C8B-B14F-4D97-AF65-F5344CB8AC3E}">
        <p14:creationId xmlns:p14="http://schemas.microsoft.com/office/powerpoint/2010/main" val="20112735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REPRESENTATIVES DES </a:t>
            </a:r>
            <a:r>
              <a:rPr lang="fr-FR" dirty="0" smtClean="0">
                <a:solidFill>
                  <a:srgbClr val="FF0000"/>
                </a:solidFill>
              </a:rPr>
              <a:t>PERSONNELS COMMUNES A L’ENSEMBLE DES PERSONNELS </a:t>
            </a:r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endParaRPr lang="fr-FR" dirty="0"/>
          </a:p>
          <a:p>
            <a:pPr algn="l"/>
            <a:r>
              <a:rPr lang="fr-FR" dirty="0"/>
              <a:t>Le Comité d’Hygiène et Sécurité – Conditions de travail. Décret 2012-571 du 24 avril 2012 </a:t>
            </a:r>
          </a:p>
          <a:p>
            <a:pPr algn="l"/>
            <a:r>
              <a:rPr lang="fr-FR" dirty="0"/>
              <a:t>- Il est composé du président, du DGS et du DRH et 9 représentants des personnels et 3 des usagers </a:t>
            </a:r>
          </a:p>
          <a:p>
            <a:pPr algn="l"/>
            <a:r>
              <a:rPr lang="fr-FR" dirty="0"/>
              <a:t>- Créé par délibération du CA, il contribue à la protection de la santé et de la sécurité des travailleurs et de ceux mis à dispositions par une entreprise extérieure </a:t>
            </a:r>
          </a:p>
          <a:p>
            <a:pPr algn="l"/>
            <a:r>
              <a:rPr lang="fr-FR" dirty="0"/>
              <a:t>- 3 réunions par an. Le secrétaire du CHSCT. </a:t>
            </a:r>
          </a:p>
        </p:txBody>
      </p:sp>
    </p:spTree>
    <p:extLst>
      <p:ext uri="{BB962C8B-B14F-4D97-AF65-F5344CB8AC3E}">
        <p14:creationId xmlns:p14="http://schemas.microsoft.com/office/powerpoint/2010/main" val="6807380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REPRESENTATIVES DES </a:t>
            </a:r>
            <a:r>
              <a:rPr lang="fr-FR" dirty="0" smtClean="0">
                <a:solidFill>
                  <a:srgbClr val="FF0000"/>
                </a:solidFill>
              </a:rPr>
              <a:t>PERSONNELS </a:t>
            </a:r>
            <a:r>
              <a:rPr lang="fr-FR" dirty="0" smtClean="0">
                <a:solidFill>
                  <a:srgbClr val="FF0000"/>
                </a:solidFill>
              </a:rPr>
              <a:t>ENSEIGNANTS ET ENSEIGNANTS-CHERCHEURS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endParaRPr lang="fr-FR" dirty="0"/>
          </a:p>
          <a:p>
            <a:pPr algn="l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397165" y="2626743"/>
            <a:ext cx="10382459" cy="61965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Le conseil académique plénier valide les profils des emplois mis au concours.</a:t>
            </a: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Le conseil académique restreint traite des questions</a:t>
            </a:r>
            <a:r>
              <a:rPr kumimoji="0" lang="fr-FR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de recrutement (avis sur la composition des comités de sélection et sur les propositions de recrutement), promotions, CRCT, primes.</a:t>
            </a: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baseline="0" dirty="0" smtClean="0"/>
              <a:t>Le</a:t>
            </a:r>
            <a:r>
              <a:rPr lang="fr-FR" dirty="0" smtClean="0"/>
              <a:t> CA restreint valide les recrutements soumis par le CAC restreint.</a:t>
            </a: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98990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REPRESENTATIVES DES </a:t>
            </a:r>
            <a:r>
              <a:rPr lang="fr-FR" dirty="0" smtClean="0">
                <a:solidFill>
                  <a:srgbClr val="FF0000"/>
                </a:solidFill>
              </a:rPr>
              <a:t>PERSONNELS </a:t>
            </a:r>
            <a:r>
              <a:rPr lang="fr-FR" dirty="0" smtClean="0">
                <a:solidFill>
                  <a:srgbClr val="FF0000"/>
                </a:solidFill>
              </a:rPr>
              <a:t>BIATSS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TITULAIRES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endParaRPr lang="fr-FR" dirty="0"/>
          </a:p>
          <a:p>
            <a:pPr algn="l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397165" y="4288736"/>
            <a:ext cx="10382459" cy="28725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La commission paritaire d’établissement traite des questions de titularisation, détachement, liste d’aptitude et tableau d’avancement, contestation d’entretien professionnel.</a:t>
            </a: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Elle est paritaire et il existe une CPE par filière.</a:t>
            </a:r>
            <a:endParaRPr kumimoji="0" lang="fr-FR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519957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229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PROPRES AUX AGENTS </a:t>
            </a:r>
            <a:r>
              <a:rPr lang="fr-FR" dirty="0" smtClean="0">
                <a:solidFill>
                  <a:srgbClr val="FF0000"/>
                </a:solidFill>
              </a:rPr>
              <a:t>CONTRACTUELS (ENSEIGNANTS ET BIATSS)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l"/>
            <a:r>
              <a:rPr lang="fr-FR" dirty="0"/>
              <a:t>La Commission Consultative Paritaire compétente pour les questions individuelles relatives aux agents non titulaires </a:t>
            </a:r>
          </a:p>
          <a:p>
            <a:pPr algn="l"/>
            <a:r>
              <a:rPr lang="fr-FR" dirty="0"/>
              <a:t>- Composition paritaire pour 3 ans </a:t>
            </a:r>
          </a:p>
          <a:p>
            <a:pPr algn="l"/>
            <a:r>
              <a:rPr lang="fr-FR" dirty="0"/>
              <a:t>- Consultée obligatoirement pour les licenciements et les sanctions autres que le blâme et l’avertissement </a:t>
            </a:r>
          </a:p>
          <a:p>
            <a:pPr algn="l"/>
            <a:r>
              <a:rPr lang="fr-FR" dirty="0"/>
              <a:t>- Consultée facultativement pour les questions collectives </a:t>
            </a:r>
          </a:p>
        </p:txBody>
      </p:sp>
    </p:spTree>
    <p:extLst>
      <p:ext uri="{BB962C8B-B14F-4D97-AF65-F5344CB8AC3E}">
        <p14:creationId xmlns:p14="http://schemas.microsoft.com/office/powerpoint/2010/main" val="2965512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</a:t>
            </a:r>
            <a:r>
              <a:rPr lang="fr-FR" dirty="0" smtClean="0">
                <a:solidFill>
                  <a:srgbClr val="FF0000"/>
                </a:solidFill>
              </a:rPr>
              <a:t>DROITS ET OBLIGATIONS DES FONCTIONNAIRES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dirty="0" smtClean="0"/>
              <a:t>Les </a:t>
            </a:r>
            <a:r>
              <a:rPr lang="fr-FR" dirty="0"/>
              <a:t>droits </a:t>
            </a:r>
            <a:endParaRPr lang="fr-FR" dirty="0" smtClean="0"/>
          </a:p>
          <a:p>
            <a:pPr algn="l"/>
            <a:endParaRPr lang="fr-FR" dirty="0"/>
          </a:p>
          <a:p>
            <a:pPr algn="l"/>
            <a:r>
              <a:rPr lang="fr-FR" dirty="0"/>
              <a:t>- Droit à une rémunération </a:t>
            </a:r>
          </a:p>
          <a:p>
            <a:pPr algn="l"/>
            <a:r>
              <a:rPr lang="fr-FR" dirty="0"/>
              <a:t>- Droit à congé </a:t>
            </a:r>
          </a:p>
          <a:p>
            <a:pPr algn="l"/>
            <a:r>
              <a:rPr lang="fr-FR" dirty="0"/>
              <a:t>- Droit de grève et liberté d’expression </a:t>
            </a:r>
          </a:p>
          <a:p>
            <a:pPr algn="l"/>
            <a:r>
              <a:rPr lang="fr-FR" dirty="0"/>
              <a:t>- Droit de participation </a:t>
            </a:r>
          </a:p>
          <a:p>
            <a:pPr algn="l"/>
            <a:r>
              <a:rPr lang="fr-FR" dirty="0"/>
              <a:t>- Droit à la formation permanente </a:t>
            </a:r>
          </a:p>
          <a:p>
            <a:pPr algn="l"/>
            <a:r>
              <a:rPr lang="fr-FR" dirty="0"/>
              <a:t>- Droit à la protection fonctionnelle </a:t>
            </a:r>
          </a:p>
        </p:txBody>
      </p:sp>
    </p:spTree>
    <p:extLst>
      <p:ext uri="{BB962C8B-B14F-4D97-AF65-F5344CB8AC3E}">
        <p14:creationId xmlns:p14="http://schemas.microsoft.com/office/powerpoint/2010/main" val="39056793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</a:t>
            </a:r>
            <a:r>
              <a:rPr lang="fr-FR" dirty="0" smtClean="0">
                <a:solidFill>
                  <a:srgbClr val="FF0000"/>
                </a:solidFill>
              </a:rPr>
              <a:t>DROITS ET OBLIGATIONS DES FONCTIONNAIRES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dirty="0"/>
              <a:t>Les obligations </a:t>
            </a:r>
            <a:endParaRPr lang="fr-FR" dirty="0" smtClean="0"/>
          </a:p>
          <a:p>
            <a:pPr algn="l"/>
            <a:endParaRPr lang="fr-FR" dirty="0"/>
          </a:p>
          <a:p>
            <a:pPr algn="l"/>
            <a:r>
              <a:rPr lang="fr-FR" dirty="0"/>
              <a:t>- Obligation de réserve </a:t>
            </a:r>
          </a:p>
          <a:p>
            <a:pPr algn="l"/>
            <a:r>
              <a:rPr lang="fr-FR" dirty="0"/>
              <a:t>- Obligation de discrétion professionnelle </a:t>
            </a:r>
          </a:p>
          <a:p>
            <a:pPr algn="l"/>
            <a:r>
              <a:rPr lang="fr-FR" dirty="0"/>
              <a:t>- Obligation d’obéissance hiérarchique </a:t>
            </a:r>
          </a:p>
          <a:p>
            <a:pPr algn="l"/>
            <a:r>
              <a:rPr lang="fr-FR" dirty="0"/>
              <a:t>- Obligation de neutralité </a:t>
            </a:r>
          </a:p>
          <a:p>
            <a:pPr algn="l"/>
            <a:r>
              <a:rPr lang="fr-FR" dirty="0"/>
              <a:t>- Obligation d’informer le public </a:t>
            </a:r>
          </a:p>
          <a:p>
            <a:pPr algn="l"/>
            <a:r>
              <a:rPr lang="fr-FR" dirty="0"/>
              <a:t>- Obligation de consacrer 100% de son temps à son emploi </a:t>
            </a:r>
          </a:p>
        </p:txBody>
      </p:sp>
    </p:spTree>
    <p:extLst>
      <p:ext uri="{BB962C8B-B14F-4D97-AF65-F5344CB8AC3E}">
        <p14:creationId xmlns:p14="http://schemas.microsoft.com/office/powerpoint/2010/main" val="20961420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8386241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L’ACTUALITE FONCTION PUBLIQUE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dirty="0" smtClean="0"/>
              <a:t>RIFSEEP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PPCR : le parcours professionnels, carrières et rémunération </a:t>
            </a:r>
            <a:endParaRPr lang="fr-FR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 smtClean="0"/>
              <a:t>La </a:t>
            </a:r>
            <a:r>
              <a:rPr lang="fr-FR" dirty="0"/>
              <a:t>lutte contre les </a:t>
            </a:r>
            <a:r>
              <a:rPr lang="fr-FR"/>
              <a:t>risques </a:t>
            </a:r>
            <a:r>
              <a:rPr lang="fr-FR" smtClean="0"/>
              <a:t>psycho-sociaux</a:t>
            </a:r>
            <a:endParaRPr lang="fr-FR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 smtClean="0"/>
              <a:t>Le compte personnel de formation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 smtClean="0"/>
              <a:t>Les labels </a:t>
            </a:r>
            <a:r>
              <a:rPr lang="fr-FR" dirty="0" smtClean="0"/>
              <a:t>RH égalité femmes-hommes et non discrimination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1130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038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 cadre général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dirty="0" smtClean="0"/>
              <a:t>- Un </a:t>
            </a:r>
            <a:r>
              <a:rPr lang="fr-FR" dirty="0"/>
              <a:t>cadre marqué par l’autonomie et la </a:t>
            </a:r>
            <a:r>
              <a:rPr lang="fr-FR" dirty="0" smtClean="0"/>
              <a:t>participation</a:t>
            </a:r>
          </a:p>
          <a:p>
            <a:pPr algn="l"/>
            <a:r>
              <a:rPr lang="fr-FR" dirty="0" smtClean="0"/>
              <a:t> </a:t>
            </a:r>
            <a:endParaRPr lang="fr-FR" dirty="0"/>
          </a:p>
          <a:p>
            <a:pPr algn="l"/>
            <a:r>
              <a:rPr lang="fr-FR" dirty="0"/>
              <a:t>- L’autonomie est administrative, pédagogique, scientifique et financière </a:t>
            </a:r>
          </a:p>
          <a:p>
            <a:pPr algn="l"/>
            <a:r>
              <a:rPr lang="fr-FR" dirty="0"/>
              <a:t>- La participation se reflète dans les instances de </a:t>
            </a:r>
            <a:r>
              <a:rPr lang="fr-FR" dirty="0" smtClean="0"/>
              <a:t>gouvernance</a:t>
            </a: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038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instances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dirty="0"/>
              <a:t>Le Conseil d’Administration composé aujourd’hui de 36 membres. Ses compétences sont en matière RH de fixer, sur proposition du président, la répartition des emplois. </a:t>
            </a:r>
          </a:p>
          <a:p>
            <a:pPr algn="l"/>
            <a:r>
              <a:rPr lang="fr-FR" dirty="0"/>
              <a:t>• La commission de la recherche et une commission de la formation qui, réunies, forment le conseil académique </a:t>
            </a:r>
          </a:p>
          <a:p>
            <a:pPr algn="l"/>
            <a:r>
              <a:rPr lang="fr-FR" dirty="0"/>
              <a:t>• Les conseils de gestion des services communs, UFR et laboratoires. </a:t>
            </a:r>
          </a:p>
        </p:txBody>
      </p:sp>
    </p:spTree>
    <p:extLst>
      <p:ext uri="{BB962C8B-B14F-4D97-AF65-F5344CB8AC3E}">
        <p14:creationId xmlns:p14="http://schemas.microsoft.com/office/powerpoint/2010/main" val="2295152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654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personnels dans l’université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l"/>
            <a:r>
              <a:rPr lang="fr-FR" dirty="0"/>
              <a:t>• </a:t>
            </a:r>
            <a:r>
              <a:rPr lang="fr-FR" b="1" dirty="0"/>
              <a:t>Les enseignants </a:t>
            </a:r>
            <a:endParaRPr lang="fr-FR" b="1" dirty="0" smtClean="0"/>
          </a:p>
          <a:p>
            <a:pPr algn="l"/>
            <a:endParaRPr lang="fr-FR" dirty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/>
              <a:t>enseignants chercheurs : les professeurs et maitres de conférence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/>
              <a:t>enseignants : les professeurs du second degré : Professeurs agrégés et certifiés, profs EPS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/>
              <a:t>contractuels : Les contrats doctoraux, les ATER, les lecteurs, les enseignants associés. </a:t>
            </a:r>
          </a:p>
        </p:txBody>
      </p:sp>
    </p:spTree>
    <p:extLst>
      <p:ext uri="{BB962C8B-B14F-4D97-AF65-F5344CB8AC3E}">
        <p14:creationId xmlns:p14="http://schemas.microsoft.com/office/powerpoint/2010/main" val="12313170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654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personnels dans l’université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dirty="0"/>
              <a:t>- Le recrutement des enseignants : la qualification, les concours. </a:t>
            </a:r>
          </a:p>
          <a:p>
            <a:pPr algn="l"/>
            <a:r>
              <a:rPr lang="fr-FR" dirty="0"/>
              <a:t>- Les obligations de service : l’enseignement et/ou la recherche </a:t>
            </a:r>
          </a:p>
          <a:p>
            <a:pPr algn="l"/>
            <a:r>
              <a:rPr lang="fr-FR" dirty="0"/>
              <a:t>- Les heures complémentaires et le référentiel ; le CRCT (congé pour recherche ou conversion thématique) </a:t>
            </a:r>
            <a:r>
              <a:rPr lang="fr-FR" dirty="0" smtClean="0"/>
              <a:t>et le compte épargne temps recherche-innovation pédagogique</a:t>
            </a:r>
            <a:endParaRPr lang="fr-FR" dirty="0"/>
          </a:p>
          <a:p>
            <a:pPr algn="l"/>
            <a:r>
              <a:rPr lang="fr-FR" dirty="0"/>
              <a:t>- Les primes des enseignants : la PEDR (la prime d’encadrement doctoral et recherche), la PRES (la prime de recherche et d’enseignement supérieur) </a:t>
            </a:r>
          </a:p>
        </p:txBody>
      </p:sp>
    </p:spTree>
    <p:extLst>
      <p:ext uri="{BB962C8B-B14F-4D97-AF65-F5344CB8AC3E}">
        <p14:creationId xmlns:p14="http://schemas.microsoft.com/office/powerpoint/2010/main" val="21177003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654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personnels dans l’université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marL="571500" indent="-571500" algn="l"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BIATSS </a:t>
            </a:r>
            <a:endParaRPr lang="fr-FR" dirty="0" smtClean="0"/>
          </a:p>
          <a:p>
            <a:pPr marL="571500" indent="-571500" algn="l">
              <a:buFontTx/>
              <a:buChar char="-"/>
            </a:pPr>
            <a:endParaRPr lang="fr-FR" dirty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La </a:t>
            </a:r>
            <a:r>
              <a:rPr lang="fr-FR" dirty="0"/>
              <a:t>filière bibliothèque </a:t>
            </a:r>
            <a:endParaRPr lang="fr-FR" dirty="0" smtClean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La </a:t>
            </a:r>
            <a:r>
              <a:rPr lang="fr-FR" dirty="0"/>
              <a:t>filière administrative </a:t>
            </a:r>
            <a:endParaRPr lang="fr-FR" dirty="0" smtClean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La </a:t>
            </a:r>
            <a:r>
              <a:rPr lang="fr-FR" dirty="0"/>
              <a:t>filière ingénieure et technique </a:t>
            </a:r>
            <a:endParaRPr lang="fr-FR" dirty="0" smtClean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/>
              <a:t>agents contractuels </a:t>
            </a:r>
          </a:p>
        </p:txBody>
      </p:sp>
    </p:spTree>
    <p:extLst>
      <p:ext uri="{BB962C8B-B14F-4D97-AF65-F5344CB8AC3E}">
        <p14:creationId xmlns:p14="http://schemas.microsoft.com/office/powerpoint/2010/main" val="13224787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038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dirty="0" smtClean="0">
                <a:latin typeface="Arial" charset="0"/>
                <a:ea typeface="Arial" charset="0"/>
                <a:cs typeface="Arial" charset="0"/>
              </a:rPr>
              <a:t>Les </a:t>
            </a:r>
            <a:r>
              <a:rPr lang="fr-FR" dirty="0" err="1" smtClean="0">
                <a:latin typeface="Arial" charset="0"/>
                <a:ea typeface="Arial" charset="0"/>
                <a:cs typeface="Arial" charset="0"/>
              </a:rPr>
              <a:t>Biatss</a:t>
            </a:r>
            <a:endParaRPr dirty="0">
              <a:latin typeface="Arial" charset="0"/>
              <a:ea typeface="Arial" charset="0"/>
              <a:cs typeface="Arial" charset="0"/>
            </a:endParaRP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/>
              <a:t>_</a:t>
            </a:r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marL="571500" indent="-571500" algn="l"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recrutement par </a:t>
            </a:r>
            <a:r>
              <a:rPr lang="fr-FR" dirty="0" smtClean="0"/>
              <a:t>concours</a:t>
            </a:r>
          </a:p>
          <a:p>
            <a:pPr marL="571500" indent="-571500" algn="l"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temps de travail : 1607 </a:t>
            </a:r>
            <a:r>
              <a:rPr lang="fr-FR" dirty="0" smtClean="0"/>
              <a:t>heures</a:t>
            </a:r>
          </a:p>
          <a:p>
            <a:pPr marL="571500" indent="-571500" algn="l"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primes des </a:t>
            </a:r>
            <a:r>
              <a:rPr lang="fr-FR" dirty="0" err="1"/>
              <a:t>Biatss</a:t>
            </a:r>
            <a:r>
              <a:rPr lang="fr-FR" dirty="0"/>
              <a:t> : le RIFSEEP qui remplace la PFR voire la PPRS </a:t>
            </a:r>
          </a:p>
        </p:txBody>
      </p:sp>
    </p:spTree>
    <p:extLst>
      <p:ext uri="{BB962C8B-B14F-4D97-AF65-F5344CB8AC3E}">
        <p14:creationId xmlns:p14="http://schemas.microsoft.com/office/powerpoint/2010/main" val="978905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587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positions des fonctionnaires </a:t>
            </a:r>
          </a:p>
          <a:p>
            <a:pPr algn="l">
              <a:lnSpc>
                <a:spcPts val="2700"/>
              </a:lnSpc>
              <a:defRPr sz="4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dirty="0" smtClean="0"/>
              <a:t>- </a:t>
            </a:r>
            <a:r>
              <a:rPr lang="fr-FR" dirty="0"/>
              <a:t>La position d’activité </a:t>
            </a:r>
          </a:p>
          <a:p>
            <a:pPr algn="l"/>
            <a:r>
              <a:rPr lang="fr-FR" dirty="0"/>
              <a:t>- La mise à disposition </a:t>
            </a:r>
          </a:p>
          <a:p>
            <a:pPr algn="l"/>
            <a:r>
              <a:rPr lang="fr-FR" dirty="0"/>
              <a:t>- Le détachement (ou délégation pour les enseignants) </a:t>
            </a:r>
          </a:p>
          <a:p>
            <a:pPr algn="l"/>
            <a:r>
              <a:rPr lang="fr-FR" dirty="0"/>
              <a:t>- La disponibilité </a:t>
            </a:r>
          </a:p>
          <a:p>
            <a:pPr algn="l"/>
            <a:r>
              <a:rPr lang="fr-FR" dirty="0"/>
              <a:t>- Le </a:t>
            </a:r>
            <a:r>
              <a:rPr lang="fr-FR" dirty="0" smtClean="0"/>
              <a:t>congé</a:t>
            </a:r>
            <a:endParaRPr lang="fr-FR" dirty="0"/>
          </a:p>
          <a:p>
            <a:pPr algn="l"/>
            <a:r>
              <a:rPr lang="fr-FR" dirty="0"/>
              <a:t>- Hors cadre </a:t>
            </a:r>
          </a:p>
        </p:txBody>
      </p:sp>
    </p:spTree>
    <p:extLst>
      <p:ext uri="{BB962C8B-B14F-4D97-AF65-F5344CB8AC3E}">
        <p14:creationId xmlns:p14="http://schemas.microsoft.com/office/powerpoint/2010/main" val="1857534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-11692631" y="-5507"/>
            <a:ext cx="13089796" cy="98115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D8232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2762484" y="7326445"/>
            <a:ext cx="13944057" cy="5298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05" y="8550940"/>
            <a:ext cx="1950524" cy="41565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865335" y="776816"/>
            <a:ext cx="5759949" cy="173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spAutoFit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LES INSTANCES REPRESENTATIVES DES PERSONNELS </a:t>
            </a:r>
            <a:r>
              <a:rPr dirty="0" smtClean="0"/>
              <a:t>_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91671" y="2610212"/>
            <a:ext cx="111879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dirty="0"/>
              <a:t>Deux catégories : </a:t>
            </a:r>
          </a:p>
          <a:p>
            <a:pPr algn="l"/>
            <a:r>
              <a:rPr lang="fr-FR" dirty="0"/>
              <a:t>- Les instances qui traitent des questions collectives : Le CT et le CHSCT ; à Nanterre la CPE en formation plénière. </a:t>
            </a:r>
          </a:p>
          <a:p>
            <a:pPr algn="l"/>
            <a:r>
              <a:rPr lang="fr-FR" dirty="0"/>
              <a:t>- Les instances qui connaissent des situations individuelles : Les </a:t>
            </a:r>
            <a:r>
              <a:rPr lang="fr-FR" dirty="0" smtClean="0"/>
              <a:t>CPE pour les personnels </a:t>
            </a:r>
            <a:r>
              <a:rPr lang="fr-FR" dirty="0" err="1" smtClean="0"/>
              <a:t>Biatss</a:t>
            </a:r>
            <a:r>
              <a:rPr lang="fr-FR" dirty="0" smtClean="0"/>
              <a:t>, </a:t>
            </a:r>
            <a:r>
              <a:rPr lang="fr-FR" dirty="0"/>
              <a:t>le CA et CAC en formation </a:t>
            </a:r>
            <a:r>
              <a:rPr lang="fr-FR" dirty="0" smtClean="0"/>
              <a:t>restreinte pour les enseignants et enseignants-chercheurs </a:t>
            </a:r>
            <a:r>
              <a:rPr lang="fr-FR" dirty="0"/>
              <a:t>et la </a:t>
            </a:r>
            <a:r>
              <a:rPr lang="fr-FR" dirty="0" smtClean="0"/>
              <a:t>CCP pour les agents contractuels.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1270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913</Words>
  <Application>Microsoft Office PowerPoint</Application>
  <PresentationFormat>Personnalisé</PresentationFormat>
  <Paragraphs>131</Paragraphs>
  <Slides>17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Thibault</dc:creator>
  <cp:lastModifiedBy>PIERRE Thibault</cp:lastModifiedBy>
  <cp:revision>18</cp:revision>
  <cp:lastPrinted>2017-01-23T15:11:16Z</cp:lastPrinted>
  <dcterms:modified xsi:type="dcterms:W3CDTF">2017-06-12T15:21:33Z</dcterms:modified>
</cp:coreProperties>
</file>